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  <p:sldMasterId id="2147483686" r:id="rId4"/>
  </p:sldMasterIdLst>
  <p:notesMasterIdLst>
    <p:notesMasterId r:id="rId6"/>
  </p:notesMasterIdLst>
  <p:sldIdLst>
    <p:sldId id="256" r:id="rId5"/>
    <p:sldId id="513" r:id="rId7"/>
    <p:sldId id="443" r:id="rId8"/>
    <p:sldId id="515" r:id="rId9"/>
    <p:sldId id="514" r:id="rId10"/>
    <p:sldId id="519" r:id="rId11"/>
    <p:sldId id="520" r:id="rId12"/>
    <p:sldId id="521" r:id="rId13"/>
    <p:sldId id="518" r:id="rId14"/>
    <p:sldId id="523" r:id="rId15"/>
    <p:sldId id="522" r:id="rId16"/>
    <p:sldId id="524" r:id="rId17"/>
    <p:sldId id="526" r:id="rId18"/>
    <p:sldId id="527" r:id="rId19"/>
    <p:sldId id="528" r:id="rId20"/>
    <p:sldId id="529" r:id="rId21"/>
    <p:sldId id="530" r:id="rId22"/>
    <p:sldId id="525" r:id="rId23"/>
    <p:sldId id="532" r:id="rId24"/>
    <p:sldId id="533" r:id="rId25"/>
    <p:sldId id="531" r:id="rId26"/>
    <p:sldId id="535" r:id="rId27"/>
    <p:sldId id="536" r:id="rId28"/>
    <p:sldId id="537" r:id="rId29"/>
    <p:sldId id="538" r:id="rId30"/>
    <p:sldId id="478" r:id="rId31"/>
    <p:sldId id="539" r:id="rId32"/>
    <p:sldId id="542" r:id="rId33"/>
    <p:sldId id="534" r:id="rId34"/>
    <p:sldId id="543" r:id="rId35"/>
    <p:sldId id="546" r:id="rId36"/>
    <p:sldId id="547" r:id="rId37"/>
    <p:sldId id="549" r:id="rId38"/>
    <p:sldId id="551" r:id="rId39"/>
    <p:sldId id="550" r:id="rId40"/>
    <p:sldId id="548" r:id="rId41"/>
    <p:sldId id="540" r:id="rId42"/>
    <p:sldId id="288" r:id="rId4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B0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282" y="36"/>
      </p:cViewPr>
      <p:guideLst>
        <p:guide orient="horz" pos="2159"/>
        <p:guide pos="38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6" Type="http://schemas.openxmlformats.org/officeDocument/2006/relationships/tableStyles" Target="tableStyles.xml"/><Relationship Id="rId45" Type="http://schemas.openxmlformats.org/officeDocument/2006/relationships/viewProps" Target="viewProps.xml"/><Relationship Id="rId44" Type="http://schemas.openxmlformats.org/officeDocument/2006/relationships/presProps" Target="presProps.xml"/><Relationship Id="rId43" Type="http://schemas.openxmlformats.org/officeDocument/2006/relationships/slide" Target="slides/slide3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13391-FAD5-44BF-8EC9-0DC308BEEB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E7317A-9119-4976-9932-AB609D063C7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E7317A-9119-4976-9932-AB609D063C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:  http://dwz.cn/Wu2UP</a:t>
            </a:r>
            <a:endParaRPr lang="zh-CN" altLang="en-US" b="1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zh-CN" altLang="en-US" smtClean="0"/>
          </a:p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2228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AC2A9DD9-85D7-4B69-AB3C-B663D5F283A7}" type="slidenum">
              <a:rPr lang="zh-CN" altLang="en-US" sz="1200">
                <a:latin typeface="等线" panose="02010600030101010101" pitchFamily="2" charset="-122"/>
                <a:ea typeface="等线" panose="02010600030101010101" pitchFamily="2" charset="-122"/>
              </a:rPr>
            </a:fld>
            <a:endParaRPr lang="zh-CN" altLang="en-US" sz="120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E7317A-9119-4976-9932-AB609D063C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3" Type="http://schemas.openxmlformats.org/officeDocument/2006/relationships/theme" Target="../theme/theme2.xml"/><Relationship Id="rId22" Type="http://schemas.openxmlformats.org/officeDocument/2006/relationships/slideLayout" Target="../slideLayouts/slideLayout36.xml"/><Relationship Id="rId21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</p:sldLayoutIdLst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2000">
              <a:schemeClr val="tx1">
                <a:lumMod val="75000"/>
                <a:lumOff val="25000"/>
              </a:schemeClr>
            </a:gs>
            <a:gs pos="100000">
              <a:schemeClr val="tx1">
                <a:lumMod val="50000"/>
                <a:lumOff val="5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54" b="11832"/>
          <a:stretch>
            <a:fillRect/>
          </a:stretch>
        </p:blipFill>
        <p:spPr>
          <a:xfrm>
            <a:off x="-706058" y="0"/>
            <a:ext cx="8540439" cy="7841884"/>
          </a:xfrm>
          <a:prstGeom prst="rect">
            <a:avLst/>
          </a:prstGeom>
        </p:spPr>
      </p:pic>
      <p:sp>
        <p:nvSpPr>
          <p:cNvPr id="16" name="任意多边形 15"/>
          <p:cNvSpPr/>
          <p:nvPr/>
        </p:nvSpPr>
        <p:spPr>
          <a:xfrm rot="10800000">
            <a:off x="4758244" y="1371601"/>
            <a:ext cx="5134356" cy="4426169"/>
          </a:xfrm>
          <a:custGeom>
            <a:avLst/>
            <a:gdLst>
              <a:gd name="connsiteX0" fmla="*/ 2567178 w 5134356"/>
              <a:gd name="connsiteY0" fmla="*/ 0 h 4426169"/>
              <a:gd name="connsiteX1" fmla="*/ 5134356 w 5134356"/>
              <a:gd name="connsiteY1" fmla="*/ 4426169 h 4426169"/>
              <a:gd name="connsiteX2" fmla="*/ 0 w 5134356"/>
              <a:gd name="connsiteY2" fmla="*/ 4426169 h 4426169"/>
              <a:gd name="connsiteX3" fmla="*/ 1071753 w 5134356"/>
              <a:gd name="connsiteY3" fmla="*/ 2578320 h 4426169"/>
              <a:gd name="connsiteX4" fmla="*/ 1237488 w 5134356"/>
              <a:gd name="connsiteY4" fmla="*/ 2578320 h 4426169"/>
              <a:gd name="connsiteX5" fmla="*/ 243078 w 5134356"/>
              <a:gd name="connsiteY5" fmla="*/ 4292819 h 4426169"/>
              <a:gd name="connsiteX6" fmla="*/ 4891278 w 5134356"/>
              <a:gd name="connsiteY6" fmla="*/ 4292819 h 4426169"/>
              <a:gd name="connsiteX7" fmla="*/ 2567178 w 5134356"/>
              <a:gd name="connsiteY7" fmla="*/ 285751 h 4426169"/>
              <a:gd name="connsiteX8" fmla="*/ 1867281 w 5134356"/>
              <a:gd name="connsiteY8" fmla="*/ 1492470 h 4426169"/>
              <a:gd name="connsiteX9" fmla="*/ 1701546 w 5134356"/>
              <a:gd name="connsiteY9" fmla="*/ 1492470 h 4426169"/>
              <a:gd name="connsiteX10" fmla="*/ 2567178 w 5134356"/>
              <a:gd name="connsiteY10" fmla="*/ 0 h 442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34356" h="4426169">
                <a:moveTo>
                  <a:pt x="2567178" y="0"/>
                </a:moveTo>
                <a:lnTo>
                  <a:pt x="5134356" y="4426169"/>
                </a:lnTo>
                <a:lnTo>
                  <a:pt x="0" y="4426169"/>
                </a:lnTo>
                <a:lnTo>
                  <a:pt x="1071753" y="2578320"/>
                </a:lnTo>
                <a:lnTo>
                  <a:pt x="1237488" y="2578320"/>
                </a:lnTo>
                <a:lnTo>
                  <a:pt x="243078" y="4292819"/>
                </a:lnTo>
                <a:lnTo>
                  <a:pt x="4891278" y="4292819"/>
                </a:lnTo>
                <a:lnTo>
                  <a:pt x="2567178" y="285751"/>
                </a:lnTo>
                <a:lnTo>
                  <a:pt x="1867281" y="1492470"/>
                </a:lnTo>
                <a:lnTo>
                  <a:pt x="1701546" y="1492470"/>
                </a:lnTo>
                <a:lnTo>
                  <a:pt x="2567178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 rot="10800000" flipH="1">
            <a:off x="5863525" y="4838700"/>
            <a:ext cx="704850" cy="13335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0800000" flipH="1">
            <a:off x="8578150" y="82771"/>
            <a:ext cx="704850" cy="13335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10800000" flipH="1">
            <a:off x="5863525" y="4838700"/>
            <a:ext cx="352425" cy="66675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rot="10800000" flipH="1">
            <a:off x="8887713" y="841486"/>
            <a:ext cx="352425" cy="66675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/>
        </p:nvSpPr>
        <p:spPr>
          <a:xfrm rot="10800000">
            <a:off x="7017574" y="4740495"/>
            <a:ext cx="596646" cy="514350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10800000">
            <a:off x="8754363" y="749521"/>
            <a:ext cx="444246" cy="382971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>
            <a:off x="9778300" y="2819191"/>
            <a:ext cx="413958" cy="356861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6729095" y="3141345"/>
            <a:ext cx="49993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总结评审</a:t>
            </a:r>
            <a:r>
              <a:rPr lang="en-US" altLang="zh-CN" sz="6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PPT</a:t>
            </a:r>
            <a:endParaRPr lang="en-US" altLang="zh-CN" sz="6000" dirty="0" smtClean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819900" y="3959042"/>
            <a:ext cx="3829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latin typeface="造字工房悦黑演示版细体" pitchFamily="50" charset="-122"/>
                <a:ea typeface="造字工房悦黑演示版细体" pitchFamily="50" charset="-122"/>
              </a:rPr>
              <a:t>G13-SkyCloud</a:t>
            </a:r>
            <a:r>
              <a:rPr lang="zh-CN" altLang="en-US" sz="2400" dirty="0">
                <a:latin typeface="造字工房悦黑演示版细体" pitchFamily="50" charset="-122"/>
                <a:ea typeface="造字工房悦黑演示版细体" pitchFamily="50" charset="-122"/>
              </a:rPr>
              <a:t>云存储系统</a:t>
            </a:r>
            <a:endParaRPr lang="zh-CN" altLang="en-US" sz="2400" dirty="0">
              <a:latin typeface="造字工房悦黑演示版细体" pitchFamily="50" charset="-122"/>
              <a:ea typeface="造字工房悦黑演示版细体" pitchFamily="5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807143" y="1653613"/>
            <a:ext cx="3158426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2018</a:t>
            </a:r>
            <a:endParaRPr lang="zh-CN" altLang="en-US" sz="10000" dirty="0" smtClean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90" t="11207"/>
          <a:stretch>
            <a:fillRect/>
          </a:stretch>
        </p:blipFill>
        <p:spPr>
          <a:xfrm rot="10800000">
            <a:off x="10944701" y="1931670"/>
            <a:ext cx="1279048" cy="4926329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3805770" cy="3834581"/>
            <a:chOff x="-29497" y="-29497"/>
            <a:chExt cx="3805770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345313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—-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甘特图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386840" y="5900420"/>
            <a:ext cx="498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我们在原来的基础上进行了一些日期上的修改。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615" y="1084580"/>
            <a:ext cx="8701405" cy="46888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5642190" cy="3834581"/>
            <a:chOff x="-29497" y="-29497"/>
            <a:chExt cx="5642190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528955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技术可行性分析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695315" y="1690370"/>
            <a:ext cx="598868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ym typeface="+mn-ea"/>
              </a:rPr>
              <a:t>前端运用html+css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后端运用java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   由于java是一种成熟的，健壮的，安全的，可移植，高性能的编程语言。目前被广泛应用于各种可编程实现的领域里。它本身的功能应该不存在任何技术风险。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    spring框架等</a:t>
            </a:r>
            <a:r>
              <a:rPr lang="zh-CN" altLang="en-US" sz="2000">
                <a:sym typeface="+mn-ea"/>
              </a:rPr>
              <a:t>并不是最新的最优的技术，但目前其功能也不存在技术风险。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   此外，数据库的建立与管理技术需要我们规范和学习。</a:t>
            </a:r>
            <a:endParaRPr lang="zh-CN" altLang="en-US" sz="200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93470" y="1585595"/>
            <a:ext cx="21272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</a:t>
            </a:r>
            <a:r>
              <a:rPr lang="zh-CN" altLang="en-US">
                <a:sym typeface="+mn-ea"/>
              </a:rPr>
              <a:t>拥有一个服务器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93470" y="2823210"/>
            <a:ext cx="36563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、</a:t>
            </a:r>
            <a:r>
              <a:rPr lang="zh-CN" altLang="en-US">
                <a:sym typeface="+mn-ea"/>
              </a:rPr>
              <a:t>做一个云盘的网页界面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093470" y="4023995"/>
            <a:ext cx="16700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3</a:t>
            </a:r>
            <a:r>
              <a:rPr lang="zh-CN" altLang="en-US">
                <a:sym typeface="+mn-ea"/>
              </a:rPr>
              <a:t>、</a:t>
            </a:r>
            <a:r>
              <a:rPr lang="zh-CN" altLang="en-US">
                <a:sym typeface="+mn-ea"/>
              </a:rPr>
              <a:t>搭建数据库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93470" y="5166995"/>
            <a:ext cx="38677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4</a:t>
            </a:r>
            <a:r>
              <a:rPr lang="zh-CN" altLang="en-US">
                <a:sym typeface="+mn-ea"/>
              </a:rPr>
              <a:t>、</a:t>
            </a:r>
            <a:r>
              <a:rPr lang="zh-CN" altLang="en-US">
                <a:sym typeface="+mn-ea"/>
              </a:rPr>
              <a:t>将服务器、数据库用java进行交互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界面原型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10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5" y="2508885"/>
            <a:ext cx="4476750" cy="28822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1143000" y="17043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、最初界面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695440" y="17043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、注册界面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688465" y="6157595"/>
            <a:ext cx="4297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这些界面原型是中文版的网站上截下来的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440" y="2404745"/>
            <a:ext cx="5052695" cy="30905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界面原型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143000" y="17043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、登陆</a:t>
            </a:r>
            <a:r>
              <a:rPr lang="zh-CN" altLang="en-US"/>
              <a:t>界面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695440" y="17043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</a:t>
            </a:r>
            <a:r>
              <a:rPr lang="zh-CN" altLang="en-US"/>
              <a:t>、个人用户</a:t>
            </a:r>
            <a:r>
              <a:rPr lang="zh-CN" altLang="en-US"/>
              <a:t>界面</a:t>
            </a:r>
            <a:endParaRPr lang="zh-CN" altLang="en-US"/>
          </a:p>
        </p:txBody>
      </p:sp>
      <p:pic>
        <p:nvPicPr>
          <p:cNvPr id="12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330" y="2832735"/>
            <a:ext cx="4810125" cy="28079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440" y="2757805"/>
            <a:ext cx="4895850" cy="28079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界面原型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143000" y="17043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5</a:t>
            </a:r>
            <a:r>
              <a:rPr lang="zh-CN" altLang="en-US"/>
              <a:t>、搜索文件</a:t>
            </a:r>
            <a:r>
              <a:rPr lang="zh-CN" altLang="en-US"/>
              <a:t>界面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682740" y="17043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6</a:t>
            </a:r>
            <a:r>
              <a:rPr lang="zh-CN" altLang="en-US"/>
              <a:t>、我的群组</a:t>
            </a:r>
            <a:r>
              <a:rPr lang="zh-CN" altLang="en-US"/>
              <a:t>界面</a:t>
            </a:r>
            <a:endParaRPr lang="zh-CN" altLang="en-US"/>
          </a:p>
        </p:txBody>
      </p:sp>
      <p:pic>
        <p:nvPicPr>
          <p:cNvPr id="13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475" y="2770505"/>
            <a:ext cx="4709795" cy="28079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740" y="2632075"/>
            <a:ext cx="4746625" cy="28079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界面原型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143000" y="17043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7</a:t>
            </a:r>
            <a:r>
              <a:rPr lang="zh-CN" altLang="en-US"/>
              <a:t>、加入群组</a:t>
            </a:r>
            <a:r>
              <a:rPr lang="zh-CN" altLang="en-US"/>
              <a:t>界面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695440" y="17043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8</a:t>
            </a:r>
            <a:r>
              <a:rPr lang="zh-CN" altLang="en-US"/>
              <a:t>、创建</a:t>
            </a:r>
            <a:r>
              <a:rPr lang="zh-CN" altLang="en-US"/>
              <a:t>群组</a:t>
            </a:r>
            <a:r>
              <a:rPr lang="zh-CN" altLang="en-US"/>
              <a:t>界面</a:t>
            </a:r>
            <a:endParaRPr lang="zh-CN" altLang="en-US"/>
          </a:p>
        </p:txBody>
      </p:sp>
      <p:pic>
        <p:nvPicPr>
          <p:cNvPr id="15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270" y="2894330"/>
            <a:ext cx="4933950" cy="28079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440" y="2757805"/>
            <a:ext cx="4771390" cy="28079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界面原型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143000" y="17043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9</a:t>
            </a:r>
            <a:r>
              <a:rPr lang="zh-CN" altLang="en-US"/>
              <a:t>、管理员个人</a:t>
            </a:r>
            <a:r>
              <a:rPr lang="zh-CN" altLang="en-US"/>
              <a:t>界面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695440" y="1704340"/>
            <a:ext cx="2847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10</a:t>
            </a:r>
            <a:r>
              <a:rPr lang="zh-CN" altLang="en-US"/>
              <a:t>、管理员管理用户</a:t>
            </a:r>
            <a:r>
              <a:rPr lang="zh-CN" altLang="en-US"/>
              <a:t>界面</a:t>
            </a:r>
            <a:endParaRPr lang="zh-CN" altLang="en-US"/>
          </a:p>
        </p:txBody>
      </p:sp>
      <p:pic>
        <p:nvPicPr>
          <p:cNvPr id="17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240" y="2687320"/>
            <a:ext cx="5106670" cy="28079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495" y="2687320"/>
            <a:ext cx="4796790" cy="28079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界面原型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143000" y="1704340"/>
            <a:ext cx="2897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11</a:t>
            </a:r>
            <a:r>
              <a:rPr lang="zh-CN" altLang="en-US"/>
              <a:t>、管理员管理群组</a:t>
            </a:r>
            <a:r>
              <a:rPr lang="zh-CN" altLang="en-US"/>
              <a:t>界面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695440" y="1704340"/>
            <a:ext cx="2847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12</a:t>
            </a:r>
            <a:r>
              <a:rPr lang="zh-CN" altLang="en-US"/>
              <a:t>、管理员登陆</a:t>
            </a:r>
            <a:r>
              <a:rPr lang="zh-CN" altLang="en-US"/>
              <a:t>界面</a:t>
            </a:r>
            <a:endParaRPr lang="zh-CN" altLang="en-US"/>
          </a:p>
        </p:txBody>
      </p:sp>
      <p:pic>
        <p:nvPicPr>
          <p:cNvPr id="19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240" y="2783205"/>
            <a:ext cx="4784090" cy="28079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2275" y="2762250"/>
            <a:ext cx="4614545" cy="28295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829390" cy="3834581"/>
            <a:chOff x="-29497" y="-29497"/>
            <a:chExt cx="4829390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47675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—-SRS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功能需求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157730" y="2192655"/>
            <a:ext cx="2807970" cy="29845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ym typeface="+mn-ea"/>
              </a:rPr>
              <a:t>(1)用户注册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(2)用户登陆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(3)用户注销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(4)创建群组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(5)文件上传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(6)文件下载</a:t>
            </a:r>
            <a:endParaRPr lang="zh-CN" altLang="en-US" sz="2400">
              <a:sym typeface="+mn-ea"/>
            </a:endParaRPr>
          </a:p>
          <a:p>
            <a:r>
              <a:rPr lang="zh-CN" altLang="en-US" sz="2400">
                <a:sym typeface="+mn-ea"/>
              </a:rPr>
              <a:t>(7)文件删除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59855" y="2223770"/>
            <a:ext cx="2810510" cy="29533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ym typeface="+mn-ea"/>
              </a:rPr>
              <a:t>(8)搜索文件</a:t>
            </a:r>
            <a:endParaRPr lang="zh-CN" altLang="en-US" sz="2400">
              <a:sym typeface="+mn-ea"/>
            </a:endParaRPr>
          </a:p>
          <a:p>
            <a:pPr algn="l"/>
            <a:r>
              <a:rPr lang="en-US" altLang="zh-CN" sz="2400">
                <a:sym typeface="+mn-ea"/>
              </a:rPr>
              <a:t>(9)</a:t>
            </a:r>
            <a:r>
              <a:rPr lang="zh-CN" altLang="en-US" sz="2400">
                <a:sym typeface="+mn-ea"/>
              </a:rPr>
              <a:t>加入群组</a:t>
            </a:r>
            <a:endParaRPr lang="zh-CN" altLang="en-US" sz="2400">
              <a:sym typeface="+mn-ea"/>
            </a:endParaRPr>
          </a:p>
          <a:p>
            <a:pPr algn="l"/>
            <a:r>
              <a:rPr lang="en-US" altLang="zh-CN" sz="2400">
                <a:sym typeface="+mn-ea"/>
              </a:rPr>
              <a:t>(10)</a:t>
            </a:r>
            <a:r>
              <a:rPr lang="zh-CN" altLang="en-US" sz="2400">
                <a:sym typeface="+mn-ea"/>
              </a:rPr>
              <a:t>退出群组</a:t>
            </a:r>
            <a:endParaRPr lang="zh-CN" altLang="en-US" sz="2400">
              <a:sym typeface="+mn-ea"/>
            </a:endParaRPr>
          </a:p>
          <a:p>
            <a:pPr algn="l"/>
            <a:r>
              <a:rPr lang="en-US" altLang="zh-CN" sz="2400">
                <a:sym typeface="+mn-ea"/>
              </a:rPr>
              <a:t>(11)</a:t>
            </a:r>
            <a:r>
              <a:rPr lang="zh-CN" altLang="en-US" sz="2400">
                <a:sym typeface="+mn-ea"/>
              </a:rPr>
              <a:t>搜索群组</a:t>
            </a:r>
            <a:endParaRPr lang="zh-CN" altLang="en-US" sz="2400">
              <a:sym typeface="+mn-ea"/>
            </a:endParaRPr>
          </a:p>
          <a:p>
            <a:pPr algn="l"/>
            <a:r>
              <a:rPr lang="en-US" altLang="zh-CN" sz="2400">
                <a:sym typeface="+mn-ea"/>
              </a:rPr>
              <a:t>(12)</a:t>
            </a:r>
            <a:r>
              <a:rPr lang="zh-CN" altLang="en-US" sz="2400">
                <a:sym typeface="+mn-ea"/>
              </a:rPr>
              <a:t>管理员登陆</a:t>
            </a:r>
            <a:endParaRPr lang="zh-CN" altLang="en-US" sz="2400">
              <a:sym typeface="+mn-ea"/>
            </a:endParaRPr>
          </a:p>
          <a:p>
            <a:pPr algn="l"/>
            <a:r>
              <a:rPr lang="en-US" altLang="zh-CN" sz="2400">
                <a:sym typeface="+mn-ea"/>
              </a:rPr>
              <a:t>(13)</a:t>
            </a:r>
            <a:r>
              <a:rPr lang="zh-CN" altLang="en-US" sz="2400">
                <a:sym typeface="+mn-ea"/>
              </a:rPr>
              <a:t>管理员管理用户</a:t>
            </a:r>
            <a:endParaRPr lang="zh-CN" altLang="en-US" sz="2400">
              <a:sym typeface="+mn-ea"/>
            </a:endParaRPr>
          </a:p>
          <a:p>
            <a:pPr algn="l"/>
            <a:r>
              <a:rPr lang="en-US" altLang="zh-CN" sz="2400">
                <a:sym typeface="+mn-ea"/>
              </a:rPr>
              <a:t>(14)</a:t>
            </a:r>
            <a:r>
              <a:rPr lang="zh-CN" altLang="en-US" sz="2400">
                <a:sym typeface="+mn-ea"/>
              </a:rPr>
              <a:t>管理员管理群组</a:t>
            </a:r>
            <a:endParaRPr lang="zh-CN" altLang="en-US"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5237695" cy="3834581"/>
            <a:chOff x="-29497" y="-29497"/>
            <a:chExt cx="523769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88505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—-SRS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非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功能需求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16305" y="1737995"/>
            <a:ext cx="3859530" cy="31076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ym typeface="+mn-ea"/>
              </a:rPr>
              <a:t>数据精确度</a:t>
            </a:r>
            <a:endParaRPr lang="zh-CN" altLang="en-US" sz="2400">
              <a:sym typeface="+mn-ea"/>
            </a:endParaRPr>
          </a:p>
          <a:p>
            <a:pPr algn="l"/>
            <a:endParaRPr lang="zh-CN" altLang="en-US" sz="2400">
              <a:sym typeface="+mn-ea"/>
            </a:endParaRPr>
          </a:p>
          <a:p>
            <a:pPr algn="l"/>
            <a:r>
              <a:rPr lang="zh-CN" altLang="en-US" sz="2400">
                <a:sym typeface="+mn-ea"/>
              </a:rPr>
              <a:t>         </a:t>
            </a:r>
            <a:r>
              <a:rPr lang="zh-CN" altLang="en-US" sz="2000">
                <a:sym typeface="+mn-ea"/>
              </a:rPr>
              <a:t>该系统对精确度要求高，</a:t>
            </a:r>
            <a:endParaRPr lang="zh-CN" altLang="en-US" sz="2000">
              <a:sym typeface="+mn-ea"/>
            </a:endParaRPr>
          </a:p>
          <a:p>
            <a:pPr algn="l"/>
            <a:r>
              <a:rPr lang="zh-CN" altLang="en-US" sz="2000">
                <a:sym typeface="+mn-ea"/>
              </a:rPr>
              <a:t>           确保数据一致性，</a:t>
            </a:r>
            <a:endParaRPr lang="zh-CN" altLang="en-US" sz="2000">
              <a:sym typeface="+mn-ea"/>
            </a:endParaRPr>
          </a:p>
          <a:p>
            <a:pPr algn="l"/>
            <a:r>
              <a:rPr lang="zh-CN" altLang="en-US" sz="2000">
                <a:sym typeface="+mn-ea"/>
              </a:rPr>
              <a:t>           确保数据转换的及时准确，</a:t>
            </a:r>
            <a:endParaRPr lang="zh-CN" altLang="en-US" sz="2000">
              <a:sym typeface="+mn-ea"/>
            </a:endParaRPr>
          </a:p>
          <a:p>
            <a:pPr algn="l"/>
            <a:r>
              <a:rPr lang="zh-CN" altLang="en-US" sz="2000">
                <a:sym typeface="+mn-ea"/>
              </a:rPr>
              <a:t>           确保更新数据的即时准确，</a:t>
            </a:r>
            <a:endParaRPr lang="zh-CN" altLang="en-US" sz="2000">
              <a:sym typeface="+mn-ea"/>
            </a:endParaRPr>
          </a:p>
          <a:p>
            <a:pPr algn="l"/>
            <a:r>
              <a:rPr lang="zh-CN" altLang="en-US" sz="2000">
                <a:sym typeface="+mn-ea"/>
              </a:rPr>
              <a:t>           对于用户的操作是按应精确</a:t>
            </a:r>
            <a:endParaRPr lang="zh-CN" altLang="en-US" sz="2000">
              <a:sym typeface="+mn-ea"/>
            </a:endParaRPr>
          </a:p>
          <a:p>
            <a:pPr algn="l"/>
            <a:r>
              <a:rPr lang="zh-CN" altLang="en-US" sz="2000">
                <a:sym typeface="+mn-ea"/>
              </a:rPr>
              <a:t>到</a:t>
            </a:r>
            <a:r>
              <a:rPr lang="en-US" altLang="zh-CN" sz="2000">
                <a:sym typeface="+mn-ea"/>
              </a:rPr>
              <a:t>M</a:t>
            </a:r>
            <a:r>
              <a:rPr lang="zh-CN" altLang="en-US" sz="2000">
                <a:sym typeface="+mn-ea"/>
              </a:rPr>
              <a:t>的文件大小，</a:t>
            </a:r>
            <a:endParaRPr lang="zh-CN" altLang="en-US" sz="2000">
              <a:sym typeface="+mn-ea"/>
            </a:endParaRPr>
          </a:p>
          <a:p>
            <a:pPr algn="l"/>
            <a:r>
              <a:rPr lang="zh-CN" altLang="en-US" sz="2000">
                <a:sym typeface="+mn-ea"/>
              </a:rPr>
              <a:t>           精确度为0.1M</a:t>
            </a:r>
            <a:r>
              <a:rPr lang="zh-CN" altLang="en-US" sz="2400">
                <a:sym typeface="+mn-ea"/>
              </a:rPr>
              <a:t>.</a:t>
            </a:r>
            <a:endParaRPr lang="zh-CN" altLang="en-US" sz="240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36615" y="1677035"/>
            <a:ext cx="5974080" cy="32302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/>
              <a:t>时间特性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/>
              <a:t>        响应时间必须要快，页面刷新时间不超过3s</a:t>
            </a:r>
            <a:endParaRPr lang="zh-CN" altLang="en-US" sz="2000"/>
          </a:p>
          <a:p>
            <a:pPr algn="l"/>
            <a:r>
              <a:rPr lang="zh-CN" altLang="en-US" sz="2000"/>
              <a:t>        更新处理时间需要快，因为当用户不想让其他</a:t>
            </a:r>
            <a:endParaRPr lang="zh-CN" altLang="en-US" sz="2000"/>
          </a:p>
          <a:p>
            <a:pPr algn="l"/>
            <a:r>
              <a:rPr lang="zh-CN" altLang="en-US" sz="2000"/>
              <a:t>用户下载自己的私密文件时，</a:t>
            </a:r>
            <a:endParaRPr lang="zh-CN" altLang="en-US" sz="2000"/>
          </a:p>
          <a:p>
            <a:pPr algn="l"/>
            <a:r>
              <a:rPr lang="zh-CN" altLang="en-US" sz="2000"/>
              <a:t>        删除文件操作的更新处理时间要精确到s</a:t>
            </a:r>
            <a:endParaRPr lang="zh-CN" altLang="en-US" sz="2000"/>
          </a:p>
          <a:p>
            <a:pPr algn="l"/>
            <a:r>
              <a:rPr lang="zh-CN" altLang="en-US" sz="2000"/>
              <a:t>        数据转换与传输时间：因为网盘项目涉及到文件</a:t>
            </a:r>
            <a:endParaRPr lang="zh-CN" altLang="en-US" sz="2000"/>
          </a:p>
          <a:p>
            <a:pPr algn="l"/>
            <a:r>
              <a:rPr lang="zh-CN" altLang="en-US" sz="2000"/>
              <a:t>的上传与下载，所以转换速度必须越快越好。</a:t>
            </a:r>
            <a:endParaRPr lang="zh-CN" altLang="en-US" sz="2000"/>
          </a:p>
          <a:p>
            <a:pPr algn="l"/>
            <a:r>
              <a:rPr lang="zh-CN" altLang="en-US" sz="2000"/>
              <a:t>        运行时间应精确到秒</a:t>
            </a:r>
            <a:endParaRPr lang="zh-CN" altLang="en-US" sz="2000"/>
          </a:p>
          <a:p>
            <a:pPr algn="l"/>
            <a:endParaRPr lang="zh-CN" altLang="en-US" sz="2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2" name="稻壳儿小白白(http://dwz.cn/Wu2UP)"/>
          <p:cNvSpPr txBox="1">
            <a:spLocks noChangeArrowheads="1"/>
          </p:cNvSpPr>
          <p:nvPr/>
        </p:nvSpPr>
        <p:spPr bwMode="auto">
          <a:xfrm>
            <a:off x="6342795" y="625970"/>
            <a:ext cx="5141912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4800" dirty="0">
                <a:solidFill>
                  <a:srgbClr val="595959"/>
                </a:solidFill>
                <a:sym typeface="Arial" panose="020B0604020202020204" pitchFamily="34" charset="0"/>
              </a:rPr>
              <a:t>项目</a:t>
            </a:r>
            <a:r>
              <a:rPr lang="zh-CN" altLang="en-US" sz="4800" b="1" dirty="0">
                <a:solidFill>
                  <a:srgbClr val="74B0CA"/>
                </a:solidFill>
                <a:sym typeface="Arial" panose="020B0604020202020204" pitchFamily="34" charset="0"/>
              </a:rPr>
              <a:t>背景</a:t>
            </a:r>
            <a:endParaRPr lang="zh-CN" altLang="en-US" sz="4800" b="1" dirty="0">
              <a:solidFill>
                <a:srgbClr val="74B0CA"/>
              </a:solidFill>
              <a:sym typeface="Arial" panose="020B0604020202020204" pitchFamily="34" charset="0"/>
            </a:endParaRPr>
          </a:p>
        </p:txBody>
      </p:sp>
      <p:sp>
        <p:nvSpPr>
          <p:cNvPr id="21523" name="稻壳儿小白白(http://dwz.cn/Wu2UP)"/>
          <p:cNvSpPr>
            <a:spLocks noChangeArrowheads="1"/>
          </p:cNvSpPr>
          <p:nvPr/>
        </p:nvSpPr>
        <p:spPr bwMode="auto">
          <a:xfrm>
            <a:off x="6342795" y="1364792"/>
            <a:ext cx="4503737" cy="5020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rgbClr val="595959"/>
                </a:solidFill>
                <a:sym typeface="Arial" panose="020B0604020202020204" pitchFamily="34" charset="0"/>
              </a:rPr>
              <a:t>在这样一个每天全世界有大量数据需要交互的环境下，全世界每天有大量的数据需要上传到自己的U盘、云盘、电脑文件夹等存储设备。</a:t>
            </a:r>
            <a:endParaRPr lang="zh-CN" altLang="en-US" sz="2400" dirty="0">
              <a:solidFill>
                <a:srgbClr val="595959"/>
              </a:solidFill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rgbClr val="595959"/>
                </a:solidFill>
                <a:sym typeface="Arial" panose="020B0604020202020204" pitchFamily="34" charset="0"/>
              </a:rPr>
              <a:t>云储存系统这样便利的文件存储系统就显得非常的有用，只耗费一点点的时间，只要有网络，就可以即时上传到文件大盘自己的云存储空间。</a:t>
            </a:r>
            <a:endParaRPr lang="zh-CN" altLang="en-US" sz="2400" dirty="0">
              <a:solidFill>
                <a:srgbClr val="595959"/>
              </a:solidFill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endParaRPr lang="zh-CN" altLang="en-US" sz="2400" dirty="0">
              <a:solidFill>
                <a:srgbClr val="595959"/>
              </a:solidFill>
              <a:sym typeface="Arial" panose="020B0604020202020204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131297" y="1971422"/>
            <a:ext cx="1732366" cy="5842246"/>
            <a:chOff x="1350506" y="1445461"/>
            <a:chExt cx="1291020" cy="4353848"/>
          </a:xfrm>
          <a:solidFill>
            <a:srgbClr val="595959"/>
          </a:solidFill>
        </p:grpSpPr>
        <p:sp>
          <p:nvSpPr>
            <p:cNvPr id="54" name="Freeform 17"/>
            <p:cNvSpPr/>
            <p:nvPr/>
          </p:nvSpPr>
          <p:spPr bwMode="auto">
            <a:xfrm>
              <a:off x="1838372" y="1923165"/>
              <a:ext cx="358432" cy="512972"/>
            </a:xfrm>
            <a:custGeom>
              <a:avLst/>
              <a:gdLst/>
              <a:ahLst/>
              <a:cxnLst>
                <a:cxn ang="0">
                  <a:pos x="4" y="29"/>
                </a:cxn>
                <a:cxn ang="0">
                  <a:pos x="8" y="60"/>
                </a:cxn>
                <a:cxn ang="0">
                  <a:pos x="4" y="92"/>
                </a:cxn>
                <a:cxn ang="0">
                  <a:pos x="56" y="104"/>
                </a:cxn>
                <a:cxn ang="0">
                  <a:pos x="4" y="29"/>
                </a:cxn>
              </a:cxnLst>
              <a:rect l="0" t="0" r="r" b="b"/>
              <a:pathLst>
                <a:path w="72" h="107">
                  <a:moveTo>
                    <a:pt x="4" y="29"/>
                  </a:moveTo>
                  <a:cubicBezTo>
                    <a:pt x="25" y="38"/>
                    <a:pt x="1" y="49"/>
                    <a:pt x="8" y="60"/>
                  </a:cubicBezTo>
                  <a:cubicBezTo>
                    <a:pt x="15" y="70"/>
                    <a:pt x="0" y="78"/>
                    <a:pt x="4" y="92"/>
                  </a:cubicBezTo>
                  <a:cubicBezTo>
                    <a:pt x="8" y="107"/>
                    <a:pt x="40" y="106"/>
                    <a:pt x="56" y="104"/>
                  </a:cubicBezTo>
                  <a:cubicBezTo>
                    <a:pt x="72" y="103"/>
                    <a:pt x="49" y="0"/>
                    <a:pt x="4" y="2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Freeform 18"/>
            <p:cNvSpPr/>
            <p:nvPr/>
          </p:nvSpPr>
          <p:spPr bwMode="auto">
            <a:xfrm>
              <a:off x="1679070" y="1445461"/>
              <a:ext cx="746735" cy="1003500"/>
            </a:xfrm>
            <a:custGeom>
              <a:avLst/>
              <a:gdLst/>
              <a:ahLst/>
              <a:cxnLst>
                <a:cxn ang="0">
                  <a:pos x="12" y="36"/>
                </a:cxn>
                <a:cxn ang="0">
                  <a:pos x="105" y="61"/>
                </a:cxn>
                <a:cxn ang="0">
                  <a:pos x="124" y="101"/>
                </a:cxn>
                <a:cxn ang="0">
                  <a:pos x="132" y="141"/>
                </a:cxn>
                <a:cxn ang="0">
                  <a:pos x="121" y="186"/>
                </a:cxn>
                <a:cxn ang="0">
                  <a:pos x="74" y="202"/>
                </a:cxn>
                <a:cxn ang="0">
                  <a:pos x="30" y="87"/>
                </a:cxn>
                <a:cxn ang="0">
                  <a:pos x="12" y="36"/>
                </a:cxn>
              </a:cxnLst>
              <a:rect l="0" t="0" r="r" b="b"/>
              <a:pathLst>
                <a:path w="150" h="208">
                  <a:moveTo>
                    <a:pt x="12" y="36"/>
                  </a:moveTo>
                  <a:cubicBezTo>
                    <a:pt x="38" y="0"/>
                    <a:pt x="106" y="15"/>
                    <a:pt x="105" y="61"/>
                  </a:cubicBezTo>
                  <a:cubicBezTo>
                    <a:pt x="105" y="107"/>
                    <a:pt x="134" y="78"/>
                    <a:pt x="124" y="101"/>
                  </a:cubicBezTo>
                  <a:cubicBezTo>
                    <a:pt x="115" y="124"/>
                    <a:pt x="145" y="122"/>
                    <a:pt x="132" y="141"/>
                  </a:cubicBezTo>
                  <a:cubicBezTo>
                    <a:pt x="120" y="160"/>
                    <a:pt x="150" y="164"/>
                    <a:pt x="121" y="186"/>
                  </a:cubicBezTo>
                  <a:cubicBezTo>
                    <a:pt x="91" y="208"/>
                    <a:pt x="74" y="202"/>
                    <a:pt x="74" y="202"/>
                  </a:cubicBezTo>
                  <a:cubicBezTo>
                    <a:pt x="74" y="202"/>
                    <a:pt x="83" y="72"/>
                    <a:pt x="30" y="87"/>
                  </a:cubicBezTo>
                  <a:cubicBezTo>
                    <a:pt x="13" y="92"/>
                    <a:pt x="0" y="53"/>
                    <a:pt x="12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19"/>
            <p:cNvSpPr/>
            <p:nvPr/>
          </p:nvSpPr>
          <p:spPr bwMode="auto">
            <a:xfrm>
              <a:off x="1350506" y="1522406"/>
              <a:ext cx="1291020" cy="4276903"/>
            </a:xfrm>
            <a:custGeom>
              <a:avLst/>
              <a:gdLst/>
              <a:ahLst/>
              <a:cxnLst>
                <a:cxn ang="0">
                  <a:pos x="160" y="29"/>
                </a:cxn>
                <a:cxn ang="0">
                  <a:pos x="177" y="130"/>
                </a:cxn>
                <a:cxn ang="0">
                  <a:pos x="198" y="189"/>
                </a:cxn>
                <a:cxn ang="0">
                  <a:pos x="203" y="316"/>
                </a:cxn>
                <a:cxn ang="0">
                  <a:pos x="191" y="377"/>
                </a:cxn>
                <a:cxn ang="0">
                  <a:pos x="188" y="442"/>
                </a:cxn>
                <a:cxn ang="0">
                  <a:pos x="179" y="567"/>
                </a:cxn>
                <a:cxn ang="0">
                  <a:pos x="179" y="609"/>
                </a:cxn>
                <a:cxn ang="0">
                  <a:pos x="235" y="775"/>
                </a:cxn>
                <a:cxn ang="0">
                  <a:pos x="256" y="844"/>
                </a:cxn>
                <a:cxn ang="0">
                  <a:pos x="251" y="865"/>
                </a:cxn>
                <a:cxn ang="0">
                  <a:pos x="239" y="824"/>
                </a:cxn>
                <a:cxn ang="0">
                  <a:pos x="181" y="871"/>
                </a:cxn>
                <a:cxn ang="0">
                  <a:pos x="191" y="839"/>
                </a:cxn>
                <a:cxn ang="0">
                  <a:pos x="167" y="702"/>
                </a:cxn>
                <a:cxn ang="0">
                  <a:pos x="147" y="705"/>
                </a:cxn>
                <a:cxn ang="0">
                  <a:pos x="126" y="804"/>
                </a:cxn>
                <a:cxn ang="0">
                  <a:pos x="118" y="864"/>
                </a:cxn>
                <a:cxn ang="0">
                  <a:pos x="110" y="882"/>
                </a:cxn>
                <a:cxn ang="0">
                  <a:pos x="110" y="838"/>
                </a:cxn>
                <a:cxn ang="0">
                  <a:pos x="51" y="882"/>
                </a:cxn>
                <a:cxn ang="0">
                  <a:pos x="43" y="852"/>
                </a:cxn>
                <a:cxn ang="0">
                  <a:pos x="92" y="707"/>
                </a:cxn>
                <a:cxn ang="0">
                  <a:pos x="99" y="631"/>
                </a:cxn>
                <a:cxn ang="0">
                  <a:pos x="87" y="570"/>
                </a:cxn>
                <a:cxn ang="0">
                  <a:pos x="76" y="504"/>
                </a:cxn>
                <a:cxn ang="0">
                  <a:pos x="68" y="505"/>
                </a:cxn>
                <a:cxn ang="0">
                  <a:pos x="52" y="500"/>
                </a:cxn>
                <a:cxn ang="0">
                  <a:pos x="57" y="452"/>
                </a:cxn>
                <a:cxn ang="0">
                  <a:pos x="8" y="334"/>
                </a:cxn>
                <a:cxn ang="0">
                  <a:pos x="64" y="280"/>
                </a:cxn>
                <a:cxn ang="0">
                  <a:pos x="111" y="171"/>
                </a:cxn>
                <a:cxn ang="0">
                  <a:pos x="110" y="122"/>
                </a:cxn>
                <a:cxn ang="0">
                  <a:pos x="80" y="75"/>
                </a:cxn>
                <a:cxn ang="0">
                  <a:pos x="81" y="32"/>
                </a:cxn>
              </a:cxnLst>
              <a:rect l="0" t="0" r="r" b="b"/>
              <a:pathLst>
                <a:path w="259" h="888">
                  <a:moveTo>
                    <a:pt x="117" y="0"/>
                  </a:moveTo>
                  <a:cubicBezTo>
                    <a:pt x="135" y="0"/>
                    <a:pt x="152" y="9"/>
                    <a:pt x="160" y="29"/>
                  </a:cubicBezTo>
                  <a:cubicBezTo>
                    <a:pt x="168" y="48"/>
                    <a:pt x="169" y="71"/>
                    <a:pt x="167" y="82"/>
                  </a:cubicBezTo>
                  <a:cubicBezTo>
                    <a:pt x="164" y="92"/>
                    <a:pt x="173" y="121"/>
                    <a:pt x="177" y="130"/>
                  </a:cubicBezTo>
                  <a:cubicBezTo>
                    <a:pt x="182" y="143"/>
                    <a:pt x="190" y="159"/>
                    <a:pt x="190" y="159"/>
                  </a:cubicBezTo>
                  <a:cubicBezTo>
                    <a:pt x="190" y="159"/>
                    <a:pt x="198" y="172"/>
                    <a:pt x="198" y="189"/>
                  </a:cubicBezTo>
                  <a:cubicBezTo>
                    <a:pt x="198" y="206"/>
                    <a:pt x="197" y="230"/>
                    <a:pt x="203" y="262"/>
                  </a:cubicBezTo>
                  <a:cubicBezTo>
                    <a:pt x="209" y="293"/>
                    <a:pt x="209" y="300"/>
                    <a:pt x="203" y="316"/>
                  </a:cubicBezTo>
                  <a:cubicBezTo>
                    <a:pt x="198" y="331"/>
                    <a:pt x="180" y="361"/>
                    <a:pt x="180" y="361"/>
                  </a:cubicBezTo>
                  <a:cubicBezTo>
                    <a:pt x="180" y="361"/>
                    <a:pt x="197" y="369"/>
                    <a:pt x="191" y="377"/>
                  </a:cubicBezTo>
                  <a:cubicBezTo>
                    <a:pt x="185" y="384"/>
                    <a:pt x="179" y="387"/>
                    <a:pt x="179" y="387"/>
                  </a:cubicBezTo>
                  <a:cubicBezTo>
                    <a:pt x="179" y="387"/>
                    <a:pt x="198" y="414"/>
                    <a:pt x="188" y="442"/>
                  </a:cubicBezTo>
                  <a:cubicBezTo>
                    <a:pt x="179" y="471"/>
                    <a:pt x="177" y="492"/>
                    <a:pt x="178" y="518"/>
                  </a:cubicBezTo>
                  <a:cubicBezTo>
                    <a:pt x="179" y="544"/>
                    <a:pt x="179" y="567"/>
                    <a:pt x="179" y="567"/>
                  </a:cubicBezTo>
                  <a:cubicBezTo>
                    <a:pt x="168" y="569"/>
                    <a:pt x="168" y="569"/>
                    <a:pt x="168" y="569"/>
                  </a:cubicBezTo>
                  <a:cubicBezTo>
                    <a:pt x="168" y="569"/>
                    <a:pt x="168" y="594"/>
                    <a:pt x="179" y="609"/>
                  </a:cubicBezTo>
                  <a:cubicBezTo>
                    <a:pt x="190" y="624"/>
                    <a:pt x="208" y="649"/>
                    <a:pt x="211" y="690"/>
                  </a:cubicBezTo>
                  <a:cubicBezTo>
                    <a:pt x="214" y="730"/>
                    <a:pt x="223" y="765"/>
                    <a:pt x="235" y="775"/>
                  </a:cubicBezTo>
                  <a:cubicBezTo>
                    <a:pt x="247" y="785"/>
                    <a:pt x="259" y="784"/>
                    <a:pt x="259" y="800"/>
                  </a:cubicBezTo>
                  <a:cubicBezTo>
                    <a:pt x="259" y="817"/>
                    <a:pt x="256" y="836"/>
                    <a:pt x="256" y="844"/>
                  </a:cubicBezTo>
                  <a:cubicBezTo>
                    <a:pt x="256" y="852"/>
                    <a:pt x="256" y="864"/>
                    <a:pt x="256" y="864"/>
                  </a:cubicBezTo>
                  <a:cubicBezTo>
                    <a:pt x="251" y="865"/>
                    <a:pt x="251" y="865"/>
                    <a:pt x="251" y="865"/>
                  </a:cubicBezTo>
                  <a:cubicBezTo>
                    <a:pt x="251" y="865"/>
                    <a:pt x="252" y="856"/>
                    <a:pt x="251" y="845"/>
                  </a:cubicBezTo>
                  <a:cubicBezTo>
                    <a:pt x="250" y="834"/>
                    <a:pt x="246" y="819"/>
                    <a:pt x="239" y="824"/>
                  </a:cubicBezTo>
                  <a:cubicBezTo>
                    <a:pt x="232" y="828"/>
                    <a:pt x="222" y="849"/>
                    <a:pt x="217" y="858"/>
                  </a:cubicBezTo>
                  <a:cubicBezTo>
                    <a:pt x="211" y="868"/>
                    <a:pt x="201" y="877"/>
                    <a:pt x="181" y="871"/>
                  </a:cubicBezTo>
                  <a:cubicBezTo>
                    <a:pt x="161" y="865"/>
                    <a:pt x="154" y="852"/>
                    <a:pt x="164" y="849"/>
                  </a:cubicBezTo>
                  <a:cubicBezTo>
                    <a:pt x="175" y="845"/>
                    <a:pt x="189" y="850"/>
                    <a:pt x="191" y="839"/>
                  </a:cubicBezTo>
                  <a:cubicBezTo>
                    <a:pt x="194" y="828"/>
                    <a:pt x="198" y="798"/>
                    <a:pt x="194" y="783"/>
                  </a:cubicBezTo>
                  <a:cubicBezTo>
                    <a:pt x="189" y="768"/>
                    <a:pt x="173" y="720"/>
                    <a:pt x="167" y="702"/>
                  </a:cubicBezTo>
                  <a:cubicBezTo>
                    <a:pt x="161" y="684"/>
                    <a:pt x="152" y="663"/>
                    <a:pt x="152" y="663"/>
                  </a:cubicBezTo>
                  <a:cubicBezTo>
                    <a:pt x="152" y="663"/>
                    <a:pt x="152" y="691"/>
                    <a:pt x="147" y="705"/>
                  </a:cubicBezTo>
                  <a:cubicBezTo>
                    <a:pt x="141" y="718"/>
                    <a:pt x="121" y="770"/>
                    <a:pt x="117" y="780"/>
                  </a:cubicBezTo>
                  <a:cubicBezTo>
                    <a:pt x="113" y="791"/>
                    <a:pt x="120" y="798"/>
                    <a:pt x="126" y="804"/>
                  </a:cubicBezTo>
                  <a:cubicBezTo>
                    <a:pt x="132" y="810"/>
                    <a:pt x="129" y="824"/>
                    <a:pt x="124" y="835"/>
                  </a:cubicBezTo>
                  <a:cubicBezTo>
                    <a:pt x="120" y="845"/>
                    <a:pt x="118" y="859"/>
                    <a:pt x="118" y="864"/>
                  </a:cubicBezTo>
                  <a:cubicBezTo>
                    <a:pt x="118" y="870"/>
                    <a:pt x="118" y="882"/>
                    <a:pt x="118" y="882"/>
                  </a:cubicBezTo>
                  <a:cubicBezTo>
                    <a:pt x="110" y="882"/>
                    <a:pt x="110" y="882"/>
                    <a:pt x="110" y="882"/>
                  </a:cubicBezTo>
                  <a:cubicBezTo>
                    <a:pt x="110" y="882"/>
                    <a:pt x="112" y="869"/>
                    <a:pt x="112" y="858"/>
                  </a:cubicBezTo>
                  <a:cubicBezTo>
                    <a:pt x="112" y="847"/>
                    <a:pt x="114" y="840"/>
                    <a:pt x="110" y="838"/>
                  </a:cubicBezTo>
                  <a:cubicBezTo>
                    <a:pt x="106" y="836"/>
                    <a:pt x="89" y="851"/>
                    <a:pt x="82" y="862"/>
                  </a:cubicBezTo>
                  <a:cubicBezTo>
                    <a:pt x="75" y="873"/>
                    <a:pt x="74" y="888"/>
                    <a:pt x="51" y="882"/>
                  </a:cubicBezTo>
                  <a:cubicBezTo>
                    <a:pt x="28" y="877"/>
                    <a:pt x="13" y="864"/>
                    <a:pt x="19" y="857"/>
                  </a:cubicBezTo>
                  <a:cubicBezTo>
                    <a:pt x="24" y="850"/>
                    <a:pt x="36" y="856"/>
                    <a:pt x="43" y="852"/>
                  </a:cubicBezTo>
                  <a:cubicBezTo>
                    <a:pt x="50" y="849"/>
                    <a:pt x="63" y="815"/>
                    <a:pt x="71" y="794"/>
                  </a:cubicBezTo>
                  <a:cubicBezTo>
                    <a:pt x="80" y="774"/>
                    <a:pt x="89" y="732"/>
                    <a:pt x="92" y="707"/>
                  </a:cubicBezTo>
                  <a:cubicBezTo>
                    <a:pt x="94" y="682"/>
                    <a:pt x="98" y="663"/>
                    <a:pt x="99" y="655"/>
                  </a:cubicBezTo>
                  <a:cubicBezTo>
                    <a:pt x="99" y="647"/>
                    <a:pt x="99" y="631"/>
                    <a:pt x="99" y="631"/>
                  </a:cubicBezTo>
                  <a:cubicBezTo>
                    <a:pt x="99" y="631"/>
                    <a:pt x="92" y="603"/>
                    <a:pt x="89" y="591"/>
                  </a:cubicBezTo>
                  <a:cubicBezTo>
                    <a:pt x="87" y="579"/>
                    <a:pt x="87" y="570"/>
                    <a:pt x="87" y="570"/>
                  </a:cubicBezTo>
                  <a:cubicBezTo>
                    <a:pt x="87" y="570"/>
                    <a:pt x="73" y="572"/>
                    <a:pt x="73" y="564"/>
                  </a:cubicBezTo>
                  <a:cubicBezTo>
                    <a:pt x="73" y="556"/>
                    <a:pt x="78" y="521"/>
                    <a:pt x="76" y="504"/>
                  </a:cubicBezTo>
                  <a:cubicBezTo>
                    <a:pt x="75" y="488"/>
                    <a:pt x="69" y="489"/>
                    <a:pt x="69" y="489"/>
                  </a:cubicBezTo>
                  <a:cubicBezTo>
                    <a:pt x="69" y="489"/>
                    <a:pt x="68" y="498"/>
                    <a:pt x="68" y="505"/>
                  </a:cubicBezTo>
                  <a:cubicBezTo>
                    <a:pt x="68" y="512"/>
                    <a:pt x="63" y="510"/>
                    <a:pt x="61" y="505"/>
                  </a:cubicBezTo>
                  <a:cubicBezTo>
                    <a:pt x="59" y="500"/>
                    <a:pt x="52" y="505"/>
                    <a:pt x="52" y="500"/>
                  </a:cubicBezTo>
                  <a:cubicBezTo>
                    <a:pt x="52" y="495"/>
                    <a:pt x="49" y="484"/>
                    <a:pt x="50" y="475"/>
                  </a:cubicBezTo>
                  <a:cubicBezTo>
                    <a:pt x="52" y="467"/>
                    <a:pt x="57" y="452"/>
                    <a:pt x="57" y="452"/>
                  </a:cubicBezTo>
                  <a:cubicBezTo>
                    <a:pt x="0" y="450"/>
                    <a:pt x="0" y="450"/>
                    <a:pt x="0" y="450"/>
                  </a:cubicBezTo>
                  <a:cubicBezTo>
                    <a:pt x="8" y="334"/>
                    <a:pt x="8" y="334"/>
                    <a:pt x="8" y="334"/>
                  </a:cubicBezTo>
                  <a:cubicBezTo>
                    <a:pt x="61" y="334"/>
                    <a:pt x="61" y="334"/>
                    <a:pt x="61" y="334"/>
                  </a:cubicBezTo>
                  <a:cubicBezTo>
                    <a:pt x="61" y="334"/>
                    <a:pt x="64" y="298"/>
                    <a:pt x="64" y="280"/>
                  </a:cubicBezTo>
                  <a:cubicBezTo>
                    <a:pt x="64" y="263"/>
                    <a:pt x="62" y="239"/>
                    <a:pt x="74" y="220"/>
                  </a:cubicBezTo>
                  <a:cubicBezTo>
                    <a:pt x="86" y="200"/>
                    <a:pt x="101" y="184"/>
                    <a:pt x="111" y="171"/>
                  </a:cubicBezTo>
                  <a:cubicBezTo>
                    <a:pt x="121" y="159"/>
                    <a:pt x="122" y="158"/>
                    <a:pt x="120" y="147"/>
                  </a:cubicBezTo>
                  <a:cubicBezTo>
                    <a:pt x="117" y="135"/>
                    <a:pt x="117" y="121"/>
                    <a:pt x="110" y="122"/>
                  </a:cubicBezTo>
                  <a:cubicBezTo>
                    <a:pt x="103" y="123"/>
                    <a:pt x="96" y="122"/>
                    <a:pt x="93" y="113"/>
                  </a:cubicBezTo>
                  <a:cubicBezTo>
                    <a:pt x="89" y="104"/>
                    <a:pt x="81" y="87"/>
                    <a:pt x="80" y="75"/>
                  </a:cubicBezTo>
                  <a:cubicBezTo>
                    <a:pt x="79" y="63"/>
                    <a:pt x="82" y="61"/>
                    <a:pt x="80" y="57"/>
                  </a:cubicBezTo>
                  <a:cubicBezTo>
                    <a:pt x="79" y="54"/>
                    <a:pt x="81" y="42"/>
                    <a:pt x="81" y="32"/>
                  </a:cubicBezTo>
                  <a:cubicBezTo>
                    <a:pt x="82" y="23"/>
                    <a:pt x="94" y="0"/>
                    <a:pt x="117" y="0"/>
                  </a:cubicBezTo>
                  <a:close/>
                </a:path>
              </a:pathLst>
            </a:custGeom>
            <a:grpFill/>
            <a:ln w="19050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20"/>
            <p:cNvSpPr/>
            <p:nvPr/>
          </p:nvSpPr>
          <p:spPr bwMode="auto">
            <a:xfrm>
              <a:off x="1947893" y="2067439"/>
              <a:ext cx="268825" cy="214805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54" y="10"/>
                </a:cxn>
                <a:cxn ang="0">
                  <a:pos x="0" y="45"/>
                </a:cxn>
                <a:cxn ang="0">
                  <a:pos x="4" y="22"/>
                </a:cxn>
                <a:cxn ang="0">
                  <a:pos x="29" y="5"/>
                </a:cxn>
                <a:cxn ang="0">
                  <a:pos x="51" y="0"/>
                </a:cxn>
              </a:cxnLst>
              <a:rect l="0" t="0" r="r" b="b"/>
              <a:pathLst>
                <a:path w="54" h="45">
                  <a:moveTo>
                    <a:pt x="51" y="0"/>
                  </a:moveTo>
                  <a:cubicBezTo>
                    <a:pt x="52" y="4"/>
                    <a:pt x="53" y="7"/>
                    <a:pt x="54" y="10"/>
                  </a:cubicBezTo>
                  <a:cubicBezTo>
                    <a:pt x="27" y="8"/>
                    <a:pt x="12" y="29"/>
                    <a:pt x="0" y="45"/>
                  </a:cubicBezTo>
                  <a:cubicBezTo>
                    <a:pt x="5" y="38"/>
                    <a:pt x="4" y="27"/>
                    <a:pt x="4" y="22"/>
                  </a:cubicBezTo>
                  <a:cubicBezTo>
                    <a:pt x="10" y="15"/>
                    <a:pt x="20" y="9"/>
                    <a:pt x="29" y="5"/>
                  </a:cubicBezTo>
                  <a:cubicBezTo>
                    <a:pt x="37" y="2"/>
                    <a:pt x="46" y="1"/>
                    <a:pt x="51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pic>
        <p:nvPicPr>
          <p:cNvPr id="58" name="图片 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9318" y="892733"/>
            <a:ext cx="2897816" cy="1040579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15" name="矩形 14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项目背景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5237695" cy="3834581"/>
            <a:chOff x="-29497" y="-29497"/>
            <a:chExt cx="523769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88505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—-SRS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非功能需求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660400" y="1911985"/>
            <a:ext cx="1050607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sym typeface="+mn-ea"/>
              </a:rPr>
              <a:t>适应性</a:t>
            </a:r>
            <a:endParaRPr lang="zh-CN" altLang="en-US" sz="2400">
              <a:sym typeface="+mn-ea"/>
            </a:endParaRPr>
          </a:p>
          <a:p>
            <a:pPr algn="l"/>
            <a:endParaRPr lang="zh-CN" altLang="en-US" sz="2400">
              <a:sym typeface="+mn-ea"/>
            </a:endParaRPr>
          </a:p>
          <a:p>
            <a:pPr algn="l"/>
            <a:r>
              <a:rPr lang="zh-CN" altLang="en-US" sz="2000">
                <a:sym typeface="+mn-ea"/>
              </a:rPr>
              <a:t>           </a:t>
            </a:r>
            <a:r>
              <a:rPr lang="en-US" altLang="zh-CN" sz="2000">
                <a:sym typeface="+mn-ea"/>
              </a:rPr>
              <a:t>	          </a:t>
            </a:r>
            <a:r>
              <a:rPr lang="zh-CN" altLang="en-US" sz="2000">
                <a:sym typeface="+mn-ea"/>
              </a:rPr>
              <a:t>环境差异；本系统运行环境在浏览器中，所以用户的差异也在于浏览器。</a:t>
            </a:r>
            <a:endParaRPr lang="zh-CN" altLang="en-US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我们的需求是，无论用户用什么浏览器来查看我们的网站或者登陆我们的系统，</a:t>
            </a:r>
            <a:endParaRPr lang="zh-CN" altLang="en-US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都应该是统一的显示效果。所以浏览器的兼容性问题是必须要解决的问题</a:t>
            </a:r>
            <a:endParaRPr lang="zh-CN" altLang="en-US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	</a:t>
            </a:r>
            <a:endParaRPr lang="zh-CN" altLang="en-US" sz="2000">
              <a:sym typeface="+mn-ea"/>
            </a:endParaRPr>
          </a:p>
          <a:p>
            <a:pPr algn="l"/>
            <a:r>
              <a:rPr lang="zh-CN" altLang="en-US" sz="2000">
                <a:sym typeface="+mn-ea"/>
              </a:rPr>
              <a:t>                         硬件差异: 因为此项目为javaweb项目，所以用户的硬件差异，如内存，处理器，</a:t>
            </a:r>
            <a:endParaRPr lang="zh-CN" altLang="en-US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硬盘等硬件问题不是首要问题。</a:t>
            </a:r>
            <a:endParaRPr lang="zh-CN" altLang="en-US" sz="20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数据字典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2467610" y="923925"/>
            <a:ext cx="5080000" cy="7372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ky_files</a:t>
            </a:r>
            <a:r>
              <a:rPr lang="zh-CN" sz="1050" b="0">
                <a:latin typeface="Times New Roman" panose="02020603050405020304" pitchFamily="18" charset="0"/>
                <a:ea typeface="宋体" panose="02010600030101010101" pitchFamily="2" charset="-122"/>
              </a:rPr>
              <a:t>标注释：文件表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  </a:t>
            </a:r>
            <a:endParaRPr lang="zh-CN" altLang="en-US"/>
          </a:p>
        </p:txBody>
      </p:sp>
      <p:graphicFrame>
        <p:nvGraphicFramePr>
          <p:cNvPr id="17" name="表格 16"/>
          <p:cNvGraphicFramePr/>
          <p:nvPr/>
        </p:nvGraphicFramePr>
        <p:xfrm>
          <a:off x="2291715" y="1485265"/>
          <a:ext cx="627634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1405"/>
                <a:gridCol w="1080770"/>
                <a:gridCol w="514350"/>
                <a:gridCol w="809625"/>
                <a:gridCol w="2790825"/>
              </a:tblGrid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字段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空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默认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注释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 u="sng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id（主码）</a:t>
                      </a:r>
                      <a:endParaRPr lang="en-US" altLang="en-US" sz="1000" b="0" u="sng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nt(11)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文件编号（自增ID号）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userid（外码）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nt(11)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上传用户编号（自增ID号）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filename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archar(255)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文件名称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create</a:t>
                      </a: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文件写入数据库时间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filepath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Date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文件路径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filesize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archar(255)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文件大小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canshare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Int(2)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该文件是否给除了自己的人看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invitecode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archar(100)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邀请码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2371725" y="2949575"/>
            <a:ext cx="5080000" cy="7372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ky_groups</a:t>
            </a:r>
            <a:r>
              <a:rPr lang="zh-CN" sz="1050" b="0">
                <a:latin typeface="Times New Roman" panose="02020603050405020304" pitchFamily="18" charset="0"/>
                <a:ea typeface="宋体" panose="02010600030101010101" pitchFamily="2" charset="-122"/>
              </a:rPr>
              <a:t>标注释：小组表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  </a:t>
            </a:r>
            <a:endParaRPr lang="zh-CN" altLang="en-US"/>
          </a:p>
        </p:txBody>
      </p:sp>
      <p:graphicFrame>
        <p:nvGraphicFramePr>
          <p:cNvPr id="19" name="表格 18"/>
          <p:cNvGraphicFramePr/>
          <p:nvPr/>
        </p:nvGraphicFramePr>
        <p:xfrm>
          <a:off x="2291715" y="3418205"/>
          <a:ext cx="6276975" cy="11163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14425"/>
                <a:gridCol w="1049338"/>
                <a:gridCol w="514350"/>
                <a:gridCol w="809625"/>
                <a:gridCol w="2789237"/>
              </a:tblGrid>
              <a:tr h="2019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字段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空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默认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注释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 u="sng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id（主码）</a:t>
                      </a:r>
                      <a:endParaRPr lang="en-US" altLang="en-US" sz="1000" b="0" u="sng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小组编号（自增ID号）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arceus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创建用户编号（自增ID号）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hasnumbernum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已有小组成员人数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groupname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小组名称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create</a:t>
                      </a: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小组名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limitmembernum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小组最大成员数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0" name="文本框 19"/>
          <p:cNvSpPr txBox="1"/>
          <p:nvPr/>
        </p:nvSpPr>
        <p:spPr>
          <a:xfrm>
            <a:off x="2371725" y="4592320"/>
            <a:ext cx="5080000" cy="7372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ky_relation</a:t>
            </a:r>
            <a:r>
              <a:rPr lang="zh-CN" sz="1050" b="0">
                <a:latin typeface="Times New Roman" panose="02020603050405020304" pitchFamily="18" charset="0"/>
                <a:ea typeface="宋体" panose="02010600030101010101" pitchFamily="2" charset="-122"/>
              </a:rPr>
              <a:t>标注释：小组与成员之间关系表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  </a:t>
            </a:r>
            <a:endParaRPr lang="zh-CN" altLang="en-US"/>
          </a:p>
        </p:txBody>
      </p:sp>
      <p:graphicFrame>
        <p:nvGraphicFramePr>
          <p:cNvPr id="21" name="表格 20"/>
          <p:cNvGraphicFramePr/>
          <p:nvPr/>
        </p:nvGraphicFramePr>
        <p:xfrm>
          <a:off x="2291715" y="5093335"/>
          <a:ext cx="6276975" cy="7747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8250"/>
                <a:gridCol w="925513"/>
                <a:gridCol w="514350"/>
                <a:gridCol w="809625"/>
                <a:gridCol w="2789237"/>
              </a:tblGrid>
              <a:tr h="1651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字段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空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默认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注释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 u="sng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id（主码）</a:t>
                      </a:r>
                      <a:endParaRPr lang="en-US" altLang="en-US" sz="1000" b="0" u="sng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关系编号（自增ID号）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 u="sng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userid</a:t>
                      </a:r>
                      <a:endParaRPr lang="en-US" altLang="en-US" sz="1000" b="0" u="sng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用户编号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groupid（外码）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小组编号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Entry</a:t>
                      </a: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小组创建时间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数据字典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2127250" y="1117600"/>
            <a:ext cx="5080000" cy="7372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sky_admin_user</a:t>
            </a:r>
            <a:r>
              <a:rPr lang="zh-CN" sz="1050" b="0">
                <a:latin typeface="Times New Roman" panose="02020603050405020304" pitchFamily="18" charset="0"/>
                <a:ea typeface="宋体" panose="02010600030101010101" pitchFamily="2" charset="-122"/>
              </a:rPr>
              <a:t>标注释：系统管理员表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 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</a:rPr>
              <a:t> </a:t>
            </a:r>
            <a:endParaRPr lang="zh-CN" altLang="en-US"/>
          </a:p>
        </p:txBody>
      </p:sp>
      <p:graphicFrame>
        <p:nvGraphicFramePr>
          <p:cNvPr id="13" name="表格 12"/>
          <p:cNvGraphicFramePr/>
          <p:nvPr/>
        </p:nvGraphicFramePr>
        <p:xfrm>
          <a:off x="2003425" y="1942465"/>
          <a:ext cx="6010275" cy="152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0163"/>
                <a:gridCol w="1062037"/>
                <a:gridCol w="498475"/>
                <a:gridCol w="773113"/>
                <a:gridCol w="2376487"/>
              </a:tblGrid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字段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空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默认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注释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 u="sng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id（主码）</a:t>
                      </a:r>
                      <a:endParaRPr lang="en-US" altLang="en-US" sz="1000" b="0" u="sng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管理员编号（自增ID号）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adminname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 char（60）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管理员登录名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email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archar(60)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管理员邮箱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password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archar（30）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管理员登陆密码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comment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Varchar(255)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备注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2127250" y="3229610"/>
            <a:ext cx="5080000" cy="575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6700"/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ky_user</a:t>
            </a:r>
            <a:r>
              <a:rPr lang="zh-CN" sz="1050" b="0">
                <a:latin typeface="Times New Roman" panose="02020603050405020304" pitchFamily="18" charset="0"/>
                <a:ea typeface="宋体" panose="02010600030101010101" pitchFamily="2" charset="-122"/>
              </a:rPr>
              <a:t>标注释：用户表</a:t>
            </a:r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 </a:t>
            </a:r>
            <a:endParaRPr lang="zh-CN" altLang="en-US"/>
          </a:p>
        </p:txBody>
      </p:sp>
      <p:graphicFrame>
        <p:nvGraphicFramePr>
          <p:cNvPr id="15" name="表格 14"/>
          <p:cNvGraphicFramePr/>
          <p:nvPr/>
        </p:nvGraphicFramePr>
        <p:xfrm>
          <a:off x="2003425" y="4037330"/>
          <a:ext cx="6010275" cy="16230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4925"/>
                <a:gridCol w="1020763"/>
                <a:gridCol w="392112"/>
                <a:gridCol w="806450"/>
                <a:gridCol w="2486025"/>
              </a:tblGrid>
              <a:tr h="2514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字段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空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默认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注释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24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u="sng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id（主码）</a:t>
                      </a:r>
                      <a:endParaRPr lang="en-US" altLang="en-US" sz="1000" b="0" u="sng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nt(11)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用户编号（自增ID号）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username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 char（255）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用户登录名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email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archar(255)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用户邮箱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password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archar（16）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用户登陆密码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create</a:t>
                      </a: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Date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用户添加时间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isvip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int（11）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是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imple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1是vip，0是普通用户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totalcapa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int（11）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用户总容量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usedcapa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int（11）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用户已用容量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comment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archar(255)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注释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825580" cy="3834581"/>
            <a:chOff x="-29497" y="-29497"/>
            <a:chExt cx="4825580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47294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实体联系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图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3" name="图片 2" descr="58E0O(9ATZ0(R6C02$4X[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7135" y="1233170"/>
            <a:ext cx="7237730" cy="48526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6054305" cy="3834581"/>
            <a:chOff x="-29497" y="-29497"/>
            <a:chExt cx="605430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570166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——HIPO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图（层次图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14" name="图片 3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160" y="1357630"/>
            <a:ext cx="9427210" cy="31934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315720" y="5465445"/>
            <a:ext cx="10698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有些模糊看不清，就是将系统分成了用户，文件，管理员三个部分，然后下一层次是分成了相应的功能，</a:t>
            </a:r>
            <a:endParaRPr lang="zh-CN" altLang="en-US"/>
          </a:p>
          <a:p>
            <a:r>
              <a:rPr lang="zh-CN" altLang="en-US"/>
              <a:t>再下一层次是将功能分解。</a:t>
            </a:r>
            <a:r>
              <a:rPr lang="en-US" altLang="zh-CN"/>
              <a:t>gong'e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5853010" cy="3834581"/>
            <a:chOff x="-29497" y="-29497"/>
            <a:chExt cx="5853010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550037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——HIPO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图（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IPO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图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15720" y="5465445"/>
            <a:ext cx="25673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这里就是部分的</a:t>
            </a:r>
            <a:r>
              <a:rPr lang="en-US" altLang="zh-CN"/>
              <a:t>IPO</a:t>
            </a:r>
            <a:r>
              <a:rPr lang="zh-CN" altLang="en-US"/>
              <a:t>图。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117600" y="1320165"/>
            <a:ext cx="29692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1.“注册用户模块”的IPO图</a:t>
            </a:r>
            <a:endParaRPr lang="zh-CN" altLang="en-US"/>
          </a:p>
        </p:txBody>
      </p:sp>
      <p:sp>
        <p:nvSpPr>
          <p:cNvPr id="20" name="矩形 20"/>
          <p:cNvSpPr/>
          <p:nvPr/>
        </p:nvSpPr>
        <p:spPr>
          <a:xfrm>
            <a:off x="1117600" y="2288540"/>
            <a:ext cx="4233545" cy="2628900"/>
          </a:xfrm>
          <a:prstGeom prst="rect">
            <a:avLst/>
          </a:prstGeom>
          <a:solidFill>
            <a:srgbClr val="FFFFFF"/>
          </a:solidFill>
          <a:ln w="19050" cap="flat" cmpd="sng" algn="ctr">
            <a:solidFill>
              <a:srgbClr val="558ED5">
                <a:lumMod val="60000"/>
                <a:lumOff val="4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“注册模块”IPO图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系统名：sky-cloud云存储系统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由下列模块调用：“Action模块”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调用下列模块：LogupActon模块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输入：用户名,密码，邮箱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输出：注册结果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处理内容：判断用户名内容，密码内容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内部数据：无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备注：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 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66890" y="1320165"/>
            <a:ext cx="27406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2.“用户登陆”模块IPO图</a:t>
            </a:r>
            <a:endParaRPr lang="zh-CN" altLang="en-US"/>
          </a:p>
        </p:txBody>
      </p:sp>
      <p:sp>
        <p:nvSpPr>
          <p:cNvPr id="19" name="矩形 19"/>
          <p:cNvSpPr/>
          <p:nvPr/>
        </p:nvSpPr>
        <p:spPr>
          <a:xfrm>
            <a:off x="6585585" y="2364740"/>
            <a:ext cx="4644390" cy="2476500"/>
          </a:xfrm>
          <a:prstGeom prst="rect">
            <a:avLst/>
          </a:prstGeom>
          <a:solidFill>
            <a:srgbClr val="FFFFFF"/>
          </a:solidFill>
          <a:ln w="19050" cap="flat" cmpd="sng" algn="ctr">
            <a:solidFill>
              <a:srgbClr val="558ED5">
                <a:lumMod val="60000"/>
                <a:lumOff val="4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“用户登录模块”IPO图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系统名：sky-cloud云存储系统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由下列模块调用：“Action模块”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调用下列模块：“Login模块”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输入：用户名，密码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输出：登录结果，显示个人文件中心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处理内容：返回数据库，查询密码用户名是否正确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内部数据：无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备注：无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  <a:p>
            <a:pPr algn="l"/>
            <a:r>
              <a:rPr lang="en-US" altLang="zh-CN" sz="1050" kern="100">
                <a:latin typeface="Times New Roman" panose="020206030504050203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 </a:t>
            </a:r>
            <a:endParaRPr lang="en-US" altLang="zh-CN" sz="1050" kern="100">
              <a:latin typeface="Times New Roman" panose="020206030504050203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5233885" cy="3834581"/>
            <a:chOff x="-29497" y="-29497"/>
            <a:chExt cx="523388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88124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详细设计报告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017270" y="170370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界面</a:t>
            </a:r>
            <a:r>
              <a:rPr lang="zh-CN" altLang="en-US"/>
              <a:t>设计</a:t>
            </a:r>
            <a:endParaRPr lang="zh-CN" altLang="en-US"/>
          </a:p>
        </p:txBody>
      </p:sp>
      <p:pic>
        <p:nvPicPr>
          <p:cNvPr id="3" name="图片 2" descr="X4B_DAG%}8LQXA(2Z}3)%D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45" y="2643505"/>
            <a:ext cx="3111500" cy="24752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142230" y="162687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数据库设计</a:t>
            </a:r>
            <a:endParaRPr lang="zh-CN" altLang="en-US"/>
          </a:p>
        </p:txBody>
      </p:sp>
      <p:pic>
        <p:nvPicPr>
          <p:cNvPr id="6" name="图片 5" descr="8{QGTXVS(~77~Y%6O~EVU$J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050" y="2643505"/>
            <a:ext cx="3706495" cy="24758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981440" y="162687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关键算法设计</a:t>
            </a:r>
            <a:endParaRPr lang="zh-CN" altLang="en-US"/>
          </a:p>
        </p:txBody>
      </p:sp>
      <p:pic>
        <p:nvPicPr>
          <p:cNvPr id="8" name="图片 7" descr="9{`1CQM9%2BXWLLG%YCUX)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1550" y="2999105"/>
            <a:ext cx="3402330" cy="11734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3399370" cy="3834581"/>
            <a:chOff x="-29497" y="-29497"/>
            <a:chExt cx="3399370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304673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——PDL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266190" y="1163320"/>
            <a:ext cx="3722370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1</a:t>
            </a:r>
            <a:r>
              <a:rPr lang="zh-CN" altLang="en-US"/>
              <a:t>.创建小组模块：</a:t>
            </a:r>
            <a:endParaRPr lang="zh-CN" altLang="en-US"/>
          </a:p>
          <a:p>
            <a:pPr algn="l"/>
            <a:r>
              <a:rPr lang="zh-CN" altLang="en-US" sz="1400"/>
              <a:t>创建小组seq</a:t>
            </a:r>
            <a:endParaRPr lang="zh-CN" altLang="en-US" sz="1400"/>
          </a:p>
          <a:p>
            <a:pPr algn="l"/>
            <a:r>
              <a:rPr lang="zh-CN" altLang="en-US" sz="1400"/>
              <a:t>输入小组名并赋值给小组名变量</a:t>
            </a:r>
            <a:endParaRPr lang="zh-CN" altLang="en-US" sz="1400"/>
          </a:p>
          <a:p>
            <a:pPr algn="l"/>
            <a:r>
              <a:rPr lang="zh-CN" altLang="en-US" sz="1400"/>
              <a:t>连接数据库</a:t>
            </a:r>
            <a:endParaRPr lang="zh-CN" altLang="en-US" sz="1400"/>
          </a:p>
          <a:p>
            <a:pPr algn="l"/>
            <a:r>
              <a:rPr lang="zh-CN" altLang="en-US" sz="1400"/>
              <a:t>创建sql语句</a:t>
            </a:r>
            <a:endParaRPr lang="zh-CN" altLang="en-US" sz="1400"/>
          </a:p>
          <a:p>
            <a:pPr algn="l"/>
            <a:r>
              <a:rPr lang="zh-CN" altLang="en-US" sz="1400"/>
              <a:t>将小组名并赋值给sql语句</a:t>
            </a:r>
            <a:endParaRPr lang="zh-CN" altLang="en-US" sz="1400"/>
          </a:p>
          <a:p>
            <a:pPr algn="l"/>
            <a:r>
              <a:rPr lang="zh-CN" altLang="en-US" sz="1400"/>
              <a:t>	执行sql语句</a:t>
            </a:r>
            <a:endParaRPr lang="zh-CN" altLang="en-US" sz="1400"/>
          </a:p>
          <a:p>
            <a:pPr algn="l"/>
            <a:r>
              <a:rPr lang="en-US" altLang="zh-CN" sz="1400"/>
              <a:t>	</a:t>
            </a:r>
            <a:r>
              <a:rPr lang="zh-CN" altLang="en-US" sz="1400"/>
              <a:t>增加成员iter until 增加成员结束</a:t>
            </a:r>
            <a:endParaRPr lang="zh-CN" altLang="en-US" sz="1400"/>
          </a:p>
          <a:p>
            <a:pPr algn="l"/>
            <a:r>
              <a:rPr lang="en-US" altLang="zh-CN" sz="1400"/>
              <a:t>		</a:t>
            </a:r>
            <a:r>
              <a:rPr lang="zh-CN" altLang="en-US" sz="1400"/>
              <a:t>调用增加成员模块</a:t>
            </a:r>
            <a:endParaRPr lang="zh-CN" altLang="en-US" sz="1400"/>
          </a:p>
          <a:p>
            <a:pPr algn="l"/>
            <a:r>
              <a:rPr lang="zh-CN" altLang="en-US" sz="1400"/>
              <a:t>	增加成员end </a:t>
            </a:r>
            <a:endParaRPr lang="zh-CN" altLang="en-US" sz="1400"/>
          </a:p>
          <a:p>
            <a:pPr algn="l"/>
            <a:r>
              <a:rPr lang="zh-CN" altLang="en-US" sz="1400"/>
              <a:t>	释放数据库</a:t>
            </a:r>
            <a:endParaRPr lang="zh-CN" altLang="en-US" sz="1400"/>
          </a:p>
          <a:p>
            <a:pPr algn="l"/>
            <a:r>
              <a:rPr lang="zh-CN" altLang="en-US" sz="1400"/>
              <a:t>创建小组end</a:t>
            </a:r>
            <a:r>
              <a:rPr lang="zh-CN" altLang="en-US"/>
              <a:t>	</a:t>
            </a:r>
            <a:endParaRPr lang="zh-CN" altLang="en-US"/>
          </a:p>
        </p:txBody>
      </p:sp>
      <p:pic>
        <p:nvPicPr>
          <p:cNvPr id="22" name="图片 2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735" y="3963035"/>
            <a:ext cx="1717675" cy="26054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6991350" y="1163320"/>
            <a:ext cx="3404870" cy="23685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2</a:t>
            </a:r>
            <a:r>
              <a:rPr lang="zh-CN" altLang="en-US"/>
              <a:t>.文件上传模块：</a:t>
            </a:r>
            <a:endParaRPr lang="zh-CN" altLang="en-US"/>
          </a:p>
          <a:p>
            <a:pPr algn="l"/>
            <a:r>
              <a:rPr lang="zh-CN" altLang="en-US"/>
              <a:t>	</a:t>
            </a:r>
            <a:r>
              <a:rPr lang="zh-CN" altLang="en-US" sz="1400"/>
              <a:t>选择文件</a:t>
            </a:r>
            <a:endParaRPr lang="zh-CN" altLang="en-US" sz="1400"/>
          </a:p>
          <a:p>
            <a:pPr algn="l"/>
            <a:r>
              <a:rPr lang="zh-CN" altLang="en-US" sz="1400"/>
              <a:t>	检查文件大小</a:t>
            </a:r>
            <a:endParaRPr lang="zh-CN" altLang="en-US" sz="1400"/>
          </a:p>
          <a:p>
            <a:pPr algn="l"/>
            <a:r>
              <a:rPr lang="zh-CN" altLang="en-US" sz="1400"/>
              <a:t>	检查用户权限</a:t>
            </a:r>
            <a:endParaRPr lang="zh-CN" altLang="en-US" sz="1400"/>
          </a:p>
          <a:p>
            <a:pPr algn="l"/>
            <a:endParaRPr lang="zh-CN" altLang="en-US" sz="1400"/>
          </a:p>
          <a:p>
            <a:pPr algn="l"/>
            <a:r>
              <a:rPr lang="zh-CN" altLang="en-US" sz="1400"/>
              <a:t>	If 文件大小超出限制</a:t>
            </a:r>
            <a:endParaRPr lang="zh-CN" altLang="en-US" sz="1400"/>
          </a:p>
          <a:p>
            <a:pPr algn="l"/>
            <a:r>
              <a:rPr lang="zh-CN" altLang="en-US" sz="1400"/>
              <a:t>	           Printf 文件太大</a:t>
            </a:r>
            <a:endParaRPr lang="zh-CN" altLang="en-US" sz="1400"/>
          </a:p>
          <a:p>
            <a:pPr algn="l"/>
            <a:r>
              <a:rPr lang="zh-CN" altLang="en-US" sz="1400"/>
              <a:t>	Else</a:t>
            </a:r>
            <a:endParaRPr lang="zh-CN" altLang="en-US" sz="1400"/>
          </a:p>
          <a:p>
            <a:pPr algn="l"/>
            <a:r>
              <a:rPr lang="zh-CN" altLang="en-US" sz="1400"/>
              <a:t>	           do  将文件存到用户目录</a:t>
            </a:r>
            <a:endParaRPr lang="zh-CN" altLang="en-US" sz="1400"/>
          </a:p>
          <a:p>
            <a:pPr algn="l"/>
            <a:r>
              <a:rPr lang="zh-CN" altLang="en-US" sz="1400"/>
              <a:t>                       printf上传成功</a:t>
            </a:r>
            <a:endParaRPr lang="zh-CN" altLang="en-US" sz="1400"/>
          </a:p>
        </p:txBody>
      </p:sp>
      <p:pic>
        <p:nvPicPr>
          <p:cNvPr id="37" name="图片 6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400" y="3811270"/>
            <a:ext cx="3077845" cy="27571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用户手册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515" y="1129665"/>
            <a:ext cx="9126220" cy="43986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86840" y="5850255"/>
            <a:ext cx="10469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这是我在用户手册上截下来的一部分，就是对系统的一些说明，比如系统需要浏览器、输入输出格式、</a:t>
            </a:r>
            <a:endParaRPr lang="zh-CN" altLang="en-US"/>
          </a:p>
          <a:p>
            <a:r>
              <a:rPr lang="zh-CN" altLang="en-US"/>
              <a:t>输入输出的情况进行简单说明，以及遇到困难应当点击帮助按钮。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代码规范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508250" y="1470025"/>
            <a:ext cx="5988685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ym typeface="+mn-ea"/>
              </a:rPr>
              <a:t>标识符类型说明</a:t>
            </a:r>
            <a:endParaRPr lang="en-US" altLang="zh-CN" sz="2000"/>
          </a:p>
          <a:p>
            <a:r>
              <a:rPr lang="en-US" altLang="zh-CN" sz="2000">
                <a:sym typeface="+mn-ea"/>
              </a:rPr>
              <a:t>          1.</a:t>
            </a:r>
            <a:r>
              <a:rPr lang="zh-CN" altLang="en-US" sz="2000">
                <a:sym typeface="+mn-ea"/>
              </a:rPr>
              <a:t>包的命名</a:t>
            </a:r>
            <a:endParaRPr lang="zh-CN" altLang="en-US" sz="2000"/>
          </a:p>
          <a:p>
            <a:r>
              <a:rPr lang="en-US" altLang="zh-CN" sz="2000">
                <a:sym typeface="+mn-ea"/>
              </a:rPr>
              <a:t>	     </a:t>
            </a:r>
            <a:r>
              <a:rPr lang="zh-CN" altLang="en-US" sz="2000">
                <a:sym typeface="+mn-ea"/>
              </a:rPr>
              <a:t>采用</a:t>
            </a:r>
            <a:r>
              <a:rPr lang="en-US" altLang="zh-CN" sz="2000">
                <a:sym typeface="+mn-ea"/>
              </a:rPr>
              <a:t>cn.edu.zju</a:t>
            </a:r>
            <a:r>
              <a:rPr lang="zh-CN" altLang="en-US" sz="2000">
                <a:sym typeface="+mn-ea"/>
              </a:rPr>
              <a:t>开头，采用完整的英文面熟，都是有一个个英文单词组成的。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sym typeface="+mn-ea"/>
              </a:rPr>
              <a:t>          </a:t>
            </a:r>
            <a:r>
              <a:rPr lang="en-US" altLang="zh-CN" sz="2000">
                <a:sym typeface="+mn-ea"/>
              </a:rPr>
              <a:t>2.</a:t>
            </a:r>
            <a:r>
              <a:rPr lang="zh-CN" altLang="en-US" sz="2000">
                <a:sym typeface="+mn-ea"/>
              </a:rPr>
              <a:t>类的命名</a:t>
            </a:r>
            <a:endParaRPr lang="zh-CN" altLang="en-US" sz="2000"/>
          </a:p>
          <a:p>
            <a:r>
              <a:rPr lang="zh-CN" altLang="en-US" sz="2000">
                <a:sym typeface="+mn-ea"/>
              </a:rPr>
              <a:t>                      类是英文组成，采用大小写组合的方式，每个动词或名词前都要大写，之后的字母小写，使用完整单词。</a:t>
            </a:r>
            <a:endParaRPr lang="zh-CN" altLang="en-US" sz="2000"/>
          </a:p>
          <a:p>
            <a:r>
              <a:rPr lang="zh-CN" altLang="en-US" sz="2000">
                <a:sym typeface="+mn-ea"/>
              </a:rPr>
              <a:t>        </a:t>
            </a:r>
            <a:endParaRPr lang="zh-CN" altLang="en-US" sz="2000"/>
          </a:p>
          <a:p>
            <a:r>
              <a:rPr lang="zh-CN" altLang="en-US" sz="2000">
                <a:sym typeface="+mn-ea"/>
              </a:rPr>
              <a:t>         </a:t>
            </a:r>
            <a:r>
              <a:rPr lang="en-US" altLang="zh-CN" sz="2000">
                <a:sym typeface="+mn-ea"/>
              </a:rPr>
              <a:t>3.</a:t>
            </a:r>
            <a:r>
              <a:rPr lang="zh-CN" altLang="en-US" sz="2000">
                <a:sym typeface="+mn-ea"/>
              </a:rPr>
              <a:t>方法命名</a:t>
            </a:r>
            <a:endParaRPr lang="zh-CN" altLang="en-US" sz="2000"/>
          </a:p>
          <a:p>
            <a:r>
              <a:rPr lang="en-US" altLang="zh-CN" sz="2000">
                <a:sym typeface="+mn-ea"/>
              </a:rPr>
              <a:t>	    </a:t>
            </a:r>
            <a:r>
              <a:rPr lang="zh-CN" altLang="en-US" sz="2000">
                <a:sym typeface="+mn-ea"/>
              </a:rPr>
              <a:t>方法名是动词，动词的第一个的字母是小写，如</a:t>
            </a:r>
            <a:r>
              <a:rPr lang="en-US" altLang="zh-CN" sz="2000">
                <a:sym typeface="+mn-ea"/>
              </a:rPr>
              <a:t>check</a:t>
            </a:r>
            <a:r>
              <a:rPr lang="zh-CN" altLang="en-US" sz="2000">
                <a:sym typeface="+mn-ea"/>
              </a:rPr>
              <a:t>，名词的第一个字母是大写。</a:t>
            </a:r>
            <a:endParaRPr lang="zh-CN" altLang="en-US" sz="2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3600665" cy="3834581"/>
            <a:chOff x="-29497" y="-29497"/>
            <a:chExt cx="360066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324802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定义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023745" y="1458595"/>
            <a:ext cx="772731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ym typeface="+mn-ea"/>
              </a:rPr>
              <a:t>JSP（Java Server Pages）：java服务器页面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Xml语言：可扩展标记语言，标准通用标记语言的子集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Css(Cascading Style Sheets):层叠样式表的计算机语言 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Spring框架:一个分层的JavaSE/EE full-stack(一站式) 轻量级的Java 开发框架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Struts2:一个基于MVC设计模式的Web应用框架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Mybatis:一个基于Java的持久层框架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Js(javascript):一种动态类型、弱类型、基于原型的直译式脚本语言.</a:t>
            </a:r>
            <a:endParaRPr lang="zh-CN" altLang="en-US" sz="20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测试用例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1129665" y="136144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用户注册</a:t>
            </a:r>
            <a:endParaRPr lang="zh-CN" altLang="en-US"/>
          </a:p>
        </p:txBody>
      </p:sp>
      <p:graphicFrame>
        <p:nvGraphicFramePr>
          <p:cNvPr id="25" name="表格 24"/>
          <p:cNvGraphicFramePr/>
          <p:nvPr/>
        </p:nvGraphicFramePr>
        <p:xfrm>
          <a:off x="982345" y="2252980"/>
          <a:ext cx="4134485" cy="37458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6070"/>
                <a:gridCol w="1191260"/>
                <a:gridCol w="1106170"/>
                <a:gridCol w="850265"/>
                <a:gridCol w="340995"/>
                <a:gridCol w="339725"/>
              </a:tblGrid>
              <a:tr h="8248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 试 用 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 期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 测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测试状态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错误类型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9895">
                <a:tc gridSpan="6"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测试单元： 用户注册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29260"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iuyig13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注册成功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30605"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123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用户名过短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31240"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www.skycloudg13.com.cn.org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用户名过长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8" name="文本框 27"/>
          <p:cNvSpPr txBox="1"/>
          <p:nvPr/>
        </p:nvSpPr>
        <p:spPr>
          <a:xfrm>
            <a:off x="6657975" y="148526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分享文件</a:t>
            </a:r>
            <a:endParaRPr lang="zh-CN" altLang="en-US"/>
          </a:p>
        </p:txBody>
      </p:sp>
      <p:graphicFrame>
        <p:nvGraphicFramePr>
          <p:cNvPr id="29" name="表格 28"/>
          <p:cNvGraphicFramePr/>
          <p:nvPr/>
        </p:nvGraphicFramePr>
        <p:xfrm>
          <a:off x="6657975" y="2252980"/>
          <a:ext cx="4301490" cy="37465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770"/>
                <a:gridCol w="1238885"/>
                <a:gridCol w="1150620"/>
                <a:gridCol w="885190"/>
                <a:gridCol w="354330"/>
                <a:gridCol w="353695"/>
              </a:tblGrid>
              <a:tr h="146177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 试 用 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 期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 测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测试状态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错误类型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62000">
                <a:tc gridSpan="6"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测试单元： 分享文件模块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760730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把文件改成公有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可以在搜索页面上搜到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62000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把文件改成私有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不能在搜索页面搜到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116492" y="-421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测试用例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60780" y="153924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创建小组</a:t>
            </a:r>
            <a:endParaRPr lang="zh-CN" altLang="en-US"/>
          </a:p>
        </p:txBody>
      </p:sp>
      <p:graphicFrame>
        <p:nvGraphicFramePr>
          <p:cNvPr id="3" name="表格 2"/>
          <p:cNvGraphicFramePr/>
          <p:nvPr/>
        </p:nvGraphicFramePr>
        <p:xfrm>
          <a:off x="1044575" y="2402205"/>
          <a:ext cx="4073525" cy="3413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2260"/>
                <a:gridCol w="1172210"/>
                <a:gridCol w="1090295"/>
                <a:gridCol w="838200"/>
                <a:gridCol w="335280"/>
                <a:gridCol w="335280"/>
              </a:tblGrid>
              <a:tr h="7518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 试 用 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 期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 测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测试状态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错误类型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1160">
                <a:tc gridSpan="6"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测试单元： 创建小组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91795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iuyig13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创建成功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9165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123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创建失败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小组名过短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9800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www.skycloudg13.com.cn.org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创建失败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小组名过长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7273290" y="146494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用户登陆</a:t>
            </a:r>
            <a:endParaRPr lang="zh-CN" altLang="en-US"/>
          </a:p>
        </p:txBody>
      </p:sp>
      <p:graphicFrame>
        <p:nvGraphicFramePr>
          <p:cNvPr id="5" name="表格 4"/>
          <p:cNvGraphicFramePr/>
          <p:nvPr/>
        </p:nvGraphicFramePr>
        <p:xfrm>
          <a:off x="6685915" y="2402205"/>
          <a:ext cx="4555490" cy="3596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7185"/>
                <a:gridCol w="1312545"/>
                <a:gridCol w="1218565"/>
                <a:gridCol w="937260"/>
                <a:gridCol w="375285"/>
                <a:gridCol w="374650"/>
              </a:tblGrid>
              <a:tr h="64897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 试 用 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 期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 测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测试状态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错误类型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8455">
                <a:tc gridSpan="6"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测试单元： 用户登陆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37820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用户名密码输入正确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注册成功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48970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用户名正确密码不正确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密码错误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11530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用户名错误 密码错误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用户名错误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10895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用户名错误 密码错误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用户名错误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116492" y="-421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测试用例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60780" y="153924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文件上传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273290" y="146494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用户注册</a:t>
            </a:r>
            <a:endParaRPr lang="zh-CN" altLang="en-US"/>
          </a:p>
        </p:txBody>
      </p:sp>
      <p:graphicFrame>
        <p:nvGraphicFramePr>
          <p:cNvPr id="6" name="表格 5"/>
          <p:cNvGraphicFramePr/>
          <p:nvPr/>
        </p:nvGraphicFramePr>
        <p:xfrm>
          <a:off x="960755" y="2402205"/>
          <a:ext cx="4156710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7340"/>
                <a:gridCol w="1198245"/>
                <a:gridCol w="1111885"/>
                <a:gridCol w="855345"/>
                <a:gridCol w="341630"/>
                <a:gridCol w="342265"/>
              </a:tblGrid>
              <a:tr h="10972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 试 用 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 期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 测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测试状态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错误类型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2135">
                <a:tc gridSpan="6"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测试单元： 文件上传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570865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文件大小&gt;用户空间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上传成功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97280">
                <a:tc>
                  <a:txBody>
                    <a:bodyPr/>
                    <a:p>
                      <a:pPr indent="0" algn="r">
                        <a:buNone/>
                      </a:pP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文件过大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上传失败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文件过大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6558915" y="2295525"/>
          <a:ext cx="4710430" cy="3444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9250"/>
                <a:gridCol w="1356360"/>
                <a:gridCol w="1260475"/>
                <a:gridCol w="969010"/>
                <a:gridCol w="387350"/>
                <a:gridCol w="387985"/>
              </a:tblGrid>
              <a:tr h="7689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 试 用 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 期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 测 结 果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测试状态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错误类型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3700">
                <a:tc gridSpan="6"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测试单元： 用户注册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93065"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iuyig13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注册成功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44245"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123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用户名过短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44245"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www.skycloudg13.com.cn.org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注册失败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与预期结果一致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用户名过长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116492" y="-421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单元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测试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4" name="图片 3" descr="E]IM_95%~AW[`V2G1SX[__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870" y="2606675"/>
            <a:ext cx="4603115" cy="296608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99845" y="15748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注册用户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991350" y="15748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创建小组</a:t>
            </a:r>
            <a:endParaRPr lang="zh-CN" altLang="en-US"/>
          </a:p>
        </p:txBody>
      </p:sp>
      <p:pic>
        <p:nvPicPr>
          <p:cNvPr id="12" name="图片 11" descr="{493D6FF7-0E56-7B04-400D-C92BE4681054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975" y="2606675"/>
            <a:ext cx="4744720" cy="29222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116492" y="-421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集成测试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403350" y="1844040"/>
            <a:ext cx="9785985" cy="37846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/>
              <a:t>1</a:t>
            </a:r>
            <a:r>
              <a:rPr lang="zh-CN" altLang="en-US" sz="2400"/>
              <a:t>、用户登陆完后进入到用户个人界面</a:t>
            </a:r>
            <a:endParaRPr lang="zh-CN" altLang="en-US" sz="2400"/>
          </a:p>
          <a:p>
            <a:r>
              <a:rPr lang="en-US" altLang="zh-CN" sz="2400"/>
              <a:t>2</a:t>
            </a:r>
            <a:r>
              <a:rPr lang="zh-CN" altLang="en-US" sz="2400"/>
              <a:t>、用户上传文件后将在用户个人界面里显示出来</a:t>
            </a:r>
            <a:endParaRPr lang="zh-CN" altLang="en-US" sz="2400"/>
          </a:p>
          <a:p>
            <a:r>
              <a:rPr lang="en-US" altLang="zh-CN" sz="2400"/>
              <a:t>3</a:t>
            </a:r>
            <a:r>
              <a:rPr lang="zh-CN" altLang="en-US" sz="2400"/>
              <a:t>、创建群组成功后进入到个人群组界面</a:t>
            </a:r>
            <a:endParaRPr lang="zh-CN" altLang="en-US" sz="2400"/>
          </a:p>
          <a:p>
            <a:r>
              <a:rPr lang="en-US" altLang="zh-CN" sz="2400"/>
              <a:t>4</a:t>
            </a:r>
            <a:r>
              <a:rPr lang="zh-CN" altLang="en-US" sz="2400"/>
              <a:t>、管理员点击某个用户的进入该用户空间，就将进入该用户的个人空间</a:t>
            </a:r>
            <a:endParaRPr lang="zh-CN" altLang="en-US" sz="2400"/>
          </a:p>
          <a:p>
            <a:r>
              <a:rPr lang="zh-CN" altLang="en-US" sz="2400"/>
              <a:t>，能看出他有什么文件。</a:t>
            </a:r>
            <a:endParaRPr lang="zh-CN" altLang="en-US" sz="2400"/>
          </a:p>
          <a:p>
            <a:r>
              <a:rPr lang="en-US" altLang="zh-CN" sz="2400"/>
              <a:t>5</a:t>
            </a:r>
            <a:r>
              <a:rPr lang="zh-CN" altLang="en-US" sz="2400"/>
              <a:t>、管理员点击某个群组的</a:t>
            </a:r>
            <a:r>
              <a:rPr lang="en-US" altLang="zh-CN" sz="2400"/>
              <a:t>“</a:t>
            </a:r>
            <a:r>
              <a:rPr lang="zh-CN" altLang="en-US" sz="2400"/>
              <a:t>进入该小组空间</a:t>
            </a:r>
            <a:r>
              <a:rPr lang="en-US" altLang="zh-CN" sz="2400"/>
              <a:t>”</a:t>
            </a:r>
            <a:r>
              <a:rPr lang="zh-CN" altLang="en-US" sz="2400"/>
              <a:t>，就将进入该群组空间，</a:t>
            </a:r>
            <a:endParaRPr lang="zh-CN" altLang="en-US" sz="2400"/>
          </a:p>
          <a:p>
            <a:r>
              <a:rPr lang="zh-CN" altLang="en-US" sz="2400"/>
              <a:t>能看见该群组有哪些文件已经上传的。</a:t>
            </a:r>
            <a:endParaRPr lang="zh-CN" altLang="en-US" sz="2400"/>
          </a:p>
          <a:p>
            <a:r>
              <a:rPr lang="en-US" altLang="zh-CN" sz="2400"/>
              <a:t>6</a:t>
            </a:r>
            <a:r>
              <a:rPr lang="zh-CN" altLang="en-US" sz="2400"/>
              <a:t>、按界面左上角的</a:t>
            </a:r>
            <a:r>
              <a:rPr lang="en-US" altLang="zh-CN" sz="2400"/>
              <a:t>“</a:t>
            </a:r>
            <a:r>
              <a:rPr lang="zh-CN" altLang="en-US" sz="2400"/>
              <a:t>首页</a:t>
            </a:r>
            <a:r>
              <a:rPr lang="en-US" altLang="zh-CN" sz="2400"/>
              <a:t>”</a:t>
            </a:r>
            <a:r>
              <a:rPr lang="zh-CN" altLang="en-US" sz="2400"/>
              <a:t>会马上回到网页的首页</a:t>
            </a:r>
            <a:endParaRPr lang="zh-CN" altLang="en-US" sz="2400"/>
          </a:p>
          <a:p>
            <a:r>
              <a:rPr lang="en-US" altLang="zh-CN" sz="2400"/>
              <a:t>7</a:t>
            </a:r>
            <a:r>
              <a:rPr lang="zh-CN" altLang="en-US" sz="2400"/>
              <a:t>、无论在用户正在哪一页进行操作，只要点击左上角的</a:t>
            </a:r>
            <a:r>
              <a:rPr lang="en-US" altLang="zh-CN" sz="2400"/>
              <a:t>“</a:t>
            </a:r>
            <a:r>
              <a:rPr lang="zh-CN" altLang="en-US" sz="2400"/>
              <a:t>我的主页</a:t>
            </a:r>
            <a:r>
              <a:rPr lang="en-US" altLang="zh-CN" sz="2400"/>
              <a:t>”</a:t>
            </a:r>
            <a:r>
              <a:rPr lang="zh-CN" altLang="en-US" sz="2400"/>
              <a:t>，</a:t>
            </a:r>
            <a:endParaRPr lang="zh-CN" altLang="en-US" sz="2400"/>
          </a:p>
          <a:p>
            <a:r>
              <a:rPr lang="zh-CN" altLang="en-US" sz="2400"/>
              <a:t>就会跳转到个人用户主页。</a:t>
            </a: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116492" y="-421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系统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测试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53920" y="147383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压力测试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045335" y="2181860"/>
            <a:ext cx="578485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由于服务器配置较低，暂时只能同时在线</a:t>
            </a:r>
            <a:r>
              <a:rPr lang="en-US" altLang="zh-CN"/>
              <a:t>5</a:t>
            </a:r>
            <a:r>
              <a:rPr lang="zh-CN" altLang="en-US"/>
              <a:t>名用户，</a:t>
            </a:r>
            <a:endParaRPr lang="zh-CN" altLang="en-US"/>
          </a:p>
          <a:p>
            <a:r>
              <a:rPr lang="zh-CN" altLang="en-US"/>
              <a:t>当超过</a:t>
            </a:r>
            <a:r>
              <a:rPr lang="en-US" altLang="zh-CN"/>
              <a:t>5</a:t>
            </a:r>
            <a:r>
              <a:rPr lang="zh-CN" altLang="en-US"/>
              <a:t>名用户时，服务器就会崩溃。当服务器崩溃时，</a:t>
            </a:r>
            <a:endParaRPr lang="zh-CN" altLang="en-US"/>
          </a:p>
          <a:p>
            <a:r>
              <a:rPr lang="zh-CN" altLang="en-US"/>
              <a:t>我们就需要重启服务器。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302510" y="360934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容量测试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153920" y="4178300"/>
            <a:ext cx="467296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总的容量为</a:t>
            </a:r>
            <a:r>
              <a:rPr lang="en-US" altLang="zh-CN"/>
              <a:t>40G</a:t>
            </a:r>
            <a:r>
              <a:rPr lang="zh-CN" altLang="en-US"/>
              <a:t>，就是所有的用户的文件加上</a:t>
            </a:r>
            <a:endParaRPr lang="zh-CN" altLang="en-US"/>
          </a:p>
          <a:p>
            <a:r>
              <a:rPr lang="zh-CN" altLang="en-US"/>
              <a:t>所有的群组中的文件最多只能存储</a:t>
            </a:r>
            <a:r>
              <a:rPr lang="en-US" altLang="zh-CN"/>
              <a:t>40G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当即将超过</a:t>
            </a:r>
            <a:r>
              <a:rPr lang="en-US" altLang="zh-CN"/>
              <a:t>40G</a:t>
            </a:r>
            <a:r>
              <a:rPr lang="zh-CN" altLang="en-US"/>
              <a:t>时，文件就不能上传了。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116492" y="-42197"/>
            <a:ext cx="4825580" cy="3834581"/>
            <a:chOff x="-29497" y="-29497"/>
            <a:chExt cx="4825580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47294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兼容性测试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60450" y="1614170"/>
            <a:ext cx="1072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chrome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340" y="2302510"/>
            <a:ext cx="3375660" cy="335597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422265" y="1474470"/>
            <a:ext cx="7727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firefox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8453755" y="1623060"/>
            <a:ext cx="8356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exlorer</a:t>
            </a:r>
            <a:endParaRPr lang="en-US" altLang="zh-CN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790" y="2302510"/>
            <a:ext cx="3425825" cy="343090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3745" y="2294890"/>
            <a:ext cx="2981325" cy="36836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小组分数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graphicFrame>
        <p:nvGraphicFramePr>
          <p:cNvPr id="4" name="表格 3"/>
          <p:cNvGraphicFramePr/>
          <p:nvPr/>
        </p:nvGraphicFramePr>
        <p:xfrm>
          <a:off x="1606550" y="2409825"/>
          <a:ext cx="8531860" cy="3988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965"/>
                <a:gridCol w="2132965"/>
                <a:gridCol w="2132965"/>
                <a:gridCol w="2132965"/>
              </a:tblGrid>
              <a:tr h="915035">
                <a:tc>
                  <a:txBody>
                    <a:bodyPr/>
                    <a:p>
                      <a:pPr algn="ctr" fontAlgn="auto"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lang="en-US" altLang="zh-CN"/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 fontAlgn="auto"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zh-CN" altLang="en-US"/>
                        <a:t>林翼力</a:t>
                      </a:r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 fontAlgn="auto"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zh-CN" altLang="en-US"/>
                        <a:t>刘浥</a:t>
                      </a:r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 fontAlgn="auto"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zh-CN" altLang="en-US"/>
                        <a:t>吴自强</a:t>
                      </a:r>
                      <a:endParaRPr lang="zh-CN" altLang="en-US"/>
                    </a:p>
                  </a:txBody>
                  <a:tcPr anchor="ctr" anchorCtr="1"/>
                </a:tc>
              </a:tr>
              <a:tr h="965200">
                <a:tc>
                  <a:txBody>
                    <a:bodyPr/>
                    <a:p>
                      <a:pPr algn="ctr" fontAlgn="auto"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zh-CN" altLang="en-US"/>
                        <a:t>分数</a:t>
                      </a:r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 fontAlgn="auto"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altLang="zh-CN"/>
                        <a:t>94</a:t>
                      </a:r>
                      <a:endParaRPr lang="en-US" altLang="zh-CN"/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 fontAlgn="auto"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altLang="zh-CN"/>
                        <a:t>95</a:t>
                      </a:r>
                      <a:endParaRPr lang="en-US" altLang="zh-CN"/>
                    </a:p>
                  </a:txBody>
                  <a:tcPr anchor="ctr" anchorCtr="1"/>
                </a:tc>
                <a:tc>
                  <a:txBody>
                    <a:bodyPr/>
                    <a:p>
                      <a:pPr algn="ctr" fontAlgn="auto"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altLang="zh-CN"/>
                        <a:t>90</a:t>
                      </a:r>
                      <a:endParaRPr lang="en-US" altLang="zh-CN"/>
                    </a:p>
                  </a:txBody>
                  <a:tcPr anchor="ctr" anchorCtr="1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54" b="11832"/>
          <a:stretch>
            <a:fillRect/>
          </a:stretch>
        </p:blipFill>
        <p:spPr>
          <a:xfrm>
            <a:off x="-680658" y="0"/>
            <a:ext cx="8540439" cy="7841884"/>
          </a:xfrm>
          <a:prstGeom prst="rect">
            <a:avLst/>
          </a:prstGeom>
        </p:spPr>
      </p:pic>
      <p:sp>
        <p:nvSpPr>
          <p:cNvPr id="16" name="任意多边形 15"/>
          <p:cNvSpPr/>
          <p:nvPr/>
        </p:nvSpPr>
        <p:spPr>
          <a:xfrm rot="10800000">
            <a:off x="4758244" y="1371601"/>
            <a:ext cx="5134356" cy="4426169"/>
          </a:xfrm>
          <a:custGeom>
            <a:avLst/>
            <a:gdLst>
              <a:gd name="connsiteX0" fmla="*/ 2567178 w 5134356"/>
              <a:gd name="connsiteY0" fmla="*/ 0 h 4426169"/>
              <a:gd name="connsiteX1" fmla="*/ 5134356 w 5134356"/>
              <a:gd name="connsiteY1" fmla="*/ 4426169 h 4426169"/>
              <a:gd name="connsiteX2" fmla="*/ 0 w 5134356"/>
              <a:gd name="connsiteY2" fmla="*/ 4426169 h 4426169"/>
              <a:gd name="connsiteX3" fmla="*/ 1071753 w 5134356"/>
              <a:gd name="connsiteY3" fmla="*/ 2578320 h 4426169"/>
              <a:gd name="connsiteX4" fmla="*/ 1237488 w 5134356"/>
              <a:gd name="connsiteY4" fmla="*/ 2578320 h 4426169"/>
              <a:gd name="connsiteX5" fmla="*/ 243078 w 5134356"/>
              <a:gd name="connsiteY5" fmla="*/ 4292819 h 4426169"/>
              <a:gd name="connsiteX6" fmla="*/ 4891278 w 5134356"/>
              <a:gd name="connsiteY6" fmla="*/ 4292819 h 4426169"/>
              <a:gd name="connsiteX7" fmla="*/ 2567178 w 5134356"/>
              <a:gd name="connsiteY7" fmla="*/ 285751 h 4426169"/>
              <a:gd name="connsiteX8" fmla="*/ 1867281 w 5134356"/>
              <a:gd name="connsiteY8" fmla="*/ 1492470 h 4426169"/>
              <a:gd name="connsiteX9" fmla="*/ 1701546 w 5134356"/>
              <a:gd name="connsiteY9" fmla="*/ 1492470 h 4426169"/>
              <a:gd name="connsiteX10" fmla="*/ 2567178 w 5134356"/>
              <a:gd name="connsiteY10" fmla="*/ 0 h 442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34356" h="4426169">
                <a:moveTo>
                  <a:pt x="2567178" y="0"/>
                </a:moveTo>
                <a:lnTo>
                  <a:pt x="5134356" y="4426169"/>
                </a:lnTo>
                <a:lnTo>
                  <a:pt x="0" y="4426169"/>
                </a:lnTo>
                <a:lnTo>
                  <a:pt x="1071753" y="2578320"/>
                </a:lnTo>
                <a:lnTo>
                  <a:pt x="1237488" y="2578320"/>
                </a:lnTo>
                <a:lnTo>
                  <a:pt x="243078" y="4292819"/>
                </a:lnTo>
                <a:lnTo>
                  <a:pt x="4891278" y="4292819"/>
                </a:lnTo>
                <a:lnTo>
                  <a:pt x="2567178" y="285751"/>
                </a:lnTo>
                <a:lnTo>
                  <a:pt x="1867281" y="1492470"/>
                </a:lnTo>
                <a:lnTo>
                  <a:pt x="1701546" y="1492470"/>
                </a:lnTo>
                <a:lnTo>
                  <a:pt x="2567178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 rot="10800000" flipH="1">
            <a:off x="5863525" y="4838700"/>
            <a:ext cx="704850" cy="13335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0800000" flipH="1">
            <a:off x="8578150" y="82771"/>
            <a:ext cx="704850" cy="13335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10800000" flipH="1">
            <a:off x="5863525" y="4838700"/>
            <a:ext cx="352425" cy="66675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rot="10800000" flipH="1">
            <a:off x="8887713" y="841486"/>
            <a:ext cx="352425" cy="66675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/>
        </p:nvSpPr>
        <p:spPr>
          <a:xfrm rot="10800000">
            <a:off x="7017574" y="4740495"/>
            <a:ext cx="596646" cy="514350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10800000">
            <a:off x="8754363" y="749521"/>
            <a:ext cx="444246" cy="382971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>
            <a:off x="9778300" y="2819191"/>
            <a:ext cx="413958" cy="356861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6729125" y="3141186"/>
            <a:ext cx="39032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感谢聆听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819900" y="3959042"/>
            <a:ext cx="3829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 smtClean="0">
                <a:latin typeface="造字工房悦黑演示版细体" pitchFamily="50" charset="-122"/>
                <a:ea typeface="造字工房悦黑演示版细体" pitchFamily="50" charset="-122"/>
              </a:rPr>
              <a:t>CLICK TO ADD TITLE HERE</a:t>
            </a:r>
            <a:endParaRPr lang="zh-CN" altLang="en-US" sz="2000" dirty="0">
              <a:latin typeface="造字工房悦黑演示版细体" pitchFamily="50" charset="-122"/>
              <a:ea typeface="造字工房悦黑演示版细体" pitchFamily="5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807143" y="1653613"/>
            <a:ext cx="3158426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2018</a:t>
            </a:r>
            <a:endParaRPr lang="zh-CN" altLang="en-US" sz="10000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90" t="11207"/>
          <a:stretch>
            <a:fillRect/>
          </a:stretch>
        </p:blipFill>
        <p:spPr>
          <a:xfrm rot="10800000">
            <a:off x="10932001" y="1931670"/>
            <a:ext cx="1279048" cy="49263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参考资料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261745" y="1092200"/>
            <a:ext cx="3541395" cy="57543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ym typeface="+mn-ea"/>
              </a:rPr>
              <a:t>设置Web服务器：参考资料：http://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www.runoob.com/jsp/eclipse-jsp.html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标题：eclipse jsp/servlet 环境搭建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资料来源：runoob.com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日期：2018年3月22日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 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Css ：参考资料：http:/</a:t>
            </a:r>
            <a:r>
              <a:rPr lang="en-US" altLang="zh-CN" sz="1600">
                <a:sym typeface="+mn-ea"/>
              </a:rPr>
              <a:t>/</a:t>
            </a:r>
            <a:endParaRPr lang="en-US" altLang="zh-CN" sz="1600">
              <a:sym typeface="+mn-ea"/>
            </a:endParaRPr>
          </a:p>
          <a:p>
            <a:r>
              <a:rPr lang="zh-CN" altLang="en-US" sz="1600">
                <a:sym typeface="+mn-ea"/>
              </a:rPr>
              <a:t>www.w3school.com.cn/css/index.asp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标题：css教程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资料来源：w3school网站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日期：2018年3月22日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 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spring 教程 ：参考资料：https://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www.w3cschool.cn/wkspring/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标题：spring教程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资料来源：w3school网站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日期：2018年3月22日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 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struts 教程 ：参考资料：https://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ww.w3cschool.cn/struts_2/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标题：strurs2教程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资料来源：w3school网站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日期：2018年3月22日</a:t>
            </a:r>
            <a:endParaRPr lang="zh-CN" altLang="en-US" sz="160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91275" y="1092200"/>
            <a:ext cx="3802380" cy="5908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ym typeface="+mn-ea"/>
              </a:rPr>
              <a:t>Mybatis教程 ：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参考资料：https://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www.w3cschool.cn/mybatis/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标题：Mybatis2教程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资料来源：w3school网站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日期：2018年3月22日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 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Xml教程 ：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参考资料：http://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www.w3school.com.cn/xml/index.asp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标题：Xml教程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资料来源：w3school网站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日期：2018年3月22日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 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 html教程：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参考资料：http://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www.w3school.com.cn/html/index.asp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标题：html教程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资料来源：w3school网站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日期：2018年3月22日</a:t>
            </a:r>
            <a:endParaRPr lang="zh-CN" altLang="en-US"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340900" y="5365577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面向用户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06450" y="1917700"/>
            <a:ext cx="500697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ym typeface="+mn-ea"/>
              </a:rPr>
              <a:t>1.刘乐威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就读学校：浙江大学城市学院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学院及专业：计算机与计算科学学院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软件工程专业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年级：大二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希望我们项目拥有的功能或者希望的建议：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  每位用户所拥有的的容量大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  能够在在线播放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  网盘中文件可以进行分享给其他用户</a:t>
            </a:r>
            <a:endParaRPr lang="zh-CN" altLang="en-US" sz="2000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71285" y="1917700"/>
            <a:ext cx="4526280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王予皞</a:t>
            </a:r>
            <a:endParaRPr lang="zh-CN" altLang="en-US"/>
          </a:p>
          <a:p>
            <a:pPr algn="l"/>
            <a:r>
              <a:rPr lang="zh-CN" altLang="en-US"/>
              <a:t>就读学校：浙江大学城市学院</a:t>
            </a:r>
            <a:endParaRPr lang="zh-CN" altLang="en-US"/>
          </a:p>
          <a:p>
            <a:pPr algn="l"/>
            <a:r>
              <a:rPr lang="zh-CN" altLang="en-US"/>
              <a:t>学院及专业：计算机学院   </a:t>
            </a:r>
            <a:endParaRPr lang="zh-CN" altLang="en-US"/>
          </a:p>
          <a:p>
            <a:pPr algn="l"/>
            <a:r>
              <a:rPr lang="zh-CN" altLang="en-US"/>
              <a:t>统计学专业</a:t>
            </a:r>
            <a:endParaRPr lang="zh-CN" altLang="en-US"/>
          </a:p>
          <a:p>
            <a:pPr algn="l"/>
            <a:r>
              <a:rPr lang="zh-CN" altLang="en-US"/>
              <a:t>年级：大二</a:t>
            </a:r>
            <a:endParaRPr lang="zh-CN" altLang="en-US"/>
          </a:p>
          <a:p>
            <a:pPr algn="l"/>
            <a:r>
              <a:rPr lang="zh-CN" altLang="en-US"/>
              <a:t>希望我们项目拥有的功能或者希望的建议：</a:t>
            </a:r>
            <a:endParaRPr lang="zh-CN" altLang="en-US"/>
          </a:p>
          <a:p>
            <a:pPr algn="l"/>
            <a:r>
              <a:rPr lang="zh-CN" altLang="en-US"/>
              <a:t>         下载东西快</a:t>
            </a:r>
            <a:endParaRPr lang="zh-CN" altLang="en-US"/>
          </a:p>
          <a:p>
            <a:pPr algn="l"/>
            <a:r>
              <a:rPr lang="zh-CN" altLang="en-US"/>
              <a:t>          能上传各种文件，如视频、照片</a:t>
            </a:r>
            <a:endParaRPr lang="zh-CN" altLang="en-US"/>
          </a:p>
          <a:p>
            <a:pPr algn="l"/>
            <a:r>
              <a:rPr lang="zh-CN" altLang="en-US"/>
              <a:t>          上传的视频能有高清、超清等功能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340900" y="5365577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面向用户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06450" y="1917700"/>
            <a:ext cx="5006975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、</a:t>
            </a:r>
            <a:r>
              <a:rPr lang="zh-CN" altLang="en-US" sz="2000">
                <a:sym typeface="+mn-ea"/>
              </a:rPr>
              <a:t>石梦韬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就读学校：浙江大学城市学院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学院及专业：计算机学院   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软件工程专业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年级：大二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希望我们项目拥有的功能或者希望的建议：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  希望我们能传的一个文件大一些，比如一个文件10G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  界面美观一些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  希望速度能流畅一些</a:t>
            </a:r>
            <a:endParaRPr lang="zh-CN" altLang="en-US" sz="2000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83985" y="1917700"/>
            <a:ext cx="6583680" cy="36925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4</a:t>
            </a:r>
            <a:r>
              <a:rPr lang="zh-CN" altLang="en-US"/>
              <a:t>、杨枨老师（特殊用户</a:t>
            </a:r>
            <a:r>
              <a:rPr lang="zh-CN" altLang="en-US"/>
              <a:t>）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希望我们项目拥有的功能或者希望的建议：</a:t>
            </a:r>
            <a:endParaRPr lang="zh-CN" altLang="en-US">
              <a:sym typeface="+mn-ea"/>
            </a:endParaRPr>
          </a:p>
          <a:p>
            <a:pPr algn="l"/>
            <a:r>
              <a:rPr lang="en-US" altLang="zh-CN"/>
              <a:t>         实现自由地搜索、下载、删除文件。</a:t>
            </a:r>
            <a:endParaRPr lang="en-US" altLang="zh-CN"/>
          </a:p>
          <a:p>
            <a:pPr algn="l"/>
            <a:r>
              <a:rPr lang="en-US" altLang="zh-CN"/>
              <a:t>         实现登陆、注册、注销以及自动登录功能。</a:t>
            </a:r>
            <a:endParaRPr lang="en-US" altLang="zh-CN"/>
          </a:p>
          <a:p>
            <a:pPr algn="l"/>
            <a:r>
              <a:rPr lang="en-US" altLang="zh-CN"/>
              <a:t>         实现云盘文件是否共享。</a:t>
            </a:r>
            <a:endParaRPr lang="en-US" altLang="zh-CN"/>
          </a:p>
          <a:p>
            <a:pPr algn="l"/>
            <a:r>
              <a:rPr lang="en-US" altLang="zh-CN"/>
              <a:t>         实现vip用户与普通用户的区分，差别是能上传的</a:t>
            </a:r>
            <a:endParaRPr lang="en-US" altLang="zh-CN"/>
          </a:p>
          <a:p>
            <a:pPr algn="l"/>
            <a:r>
              <a:rPr lang="en-US" altLang="zh-CN"/>
              <a:t> 单个文件的大小的限制。</a:t>
            </a:r>
            <a:endParaRPr lang="en-US" altLang="zh-CN"/>
          </a:p>
          <a:p>
            <a:pPr algn="l"/>
            <a:r>
              <a:rPr lang="en-US" altLang="zh-CN"/>
              <a:t>         实现共享文件搜索功能，以及分页功能。</a:t>
            </a:r>
            <a:endParaRPr lang="en-US" altLang="zh-CN"/>
          </a:p>
          <a:p>
            <a:pPr algn="l"/>
            <a:r>
              <a:rPr lang="en-US" altLang="zh-CN"/>
              <a:t>         实现可以创建小组，可以实现该文件可以给什么</a:t>
            </a:r>
            <a:endParaRPr lang="en-US" altLang="zh-CN"/>
          </a:p>
          <a:p>
            <a:pPr algn="l"/>
            <a:r>
              <a:rPr lang="en-US" altLang="zh-CN"/>
              <a:t>小组可以看到的功能</a:t>
            </a:r>
            <a:endParaRPr lang="en-US" altLang="zh-CN"/>
          </a:p>
          <a:p>
            <a:pPr algn="l"/>
            <a:r>
              <a:rPr lang="en-US" altLang="zh-CN"/>
              <a:t>         实现可以发链接给没有注册用户的人，然后发送</a:t>
            </a:r>
            <a:endParaRPr lang="en-US" altLang="zh-CN"/>
          </a:p>
          <a:p>
            <a:pPr algn="l"/>
            <a:r>
              <a:rPr lang="en-US" altLang="zh-CN"/>
              <a:t>一个邀请码，没有注册用户的人输入邀请码就可以查看这个文件</a:t>
            </a:r>
            <a:endParaRPr lang="en-US" altLang="zh-CN"/>
          </a:p>
          <a:p>
            <a:pPr algn="l"/>
            <a:r>
              <a:rPr lang="en-US" altLang="zh-CN"/>
              <a:t>         实现管理员可以看所有用户的所有文件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1217930" y="5943600"/>
            <a:ext cx="6126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需求总的来说就是杨枨老师这些需求，杨枨老师是特殊用户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340900" y="5365577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6458800" cy="3834581"/>
            <a:chOff x="-29497" y="-29497"/>
            <a:chExt cx="6458800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610616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面向用户（实现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后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72490" y="1917700"/>
            <a:ext cx="5006975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000">
                <a:sym typeface="+mn-ea"/>
              </a:rPr>
              <a:t>1.刘乐威</a:t>
            </a:r>
            <a:endParaRPr sz="2000">
              <a:sym typeface="+mn-ea"/>
            </a:endParaRPr>
          </a:p>
          <a:p>
            <a:r>
              <a:rPr sz="2000">
                <a:sym typeface="+mn-ea"/>
              </a:rPr>
              <a:t>界面：</a:t>
            </a:r>
            <a:endParaRPr sz="2000">
              <a:sym typeface="+mn-ea"/>
            </a:endParaRPr>
          </a:p>
          <a:p>
            <a:r>
              <a:rPr sz="2000">
                <a:sym typeface="+mn-ea"/>
              </a:rPr>
              <a:t>       1、背景有些太白了，有时候会导致白色的字看不见，像登陆框的字就很难看出来，</a:t>
            </a:r>
            <a:endParaRPr sz="2000">
              <a:sym typeface="+mn-ea"/>
            </a:endParaRPr>
          </a:p>
          <a:p>
            <a:r>
              <a:rPr sz="2000">
                <a:sym typeface="+mn-ea"/>
              </a:rPr>
              <a:t>       2、上传文件的界面的那个黄色以及粉色的框有些与背景不大相符合，</a:t>
            </a:r>
            <a:endParaRPr sz="2000">
              <a:sym typeface="+mn-ea"/>
            </a:endParaRPr>
          </a:p>
          <a:p>
            <a:r>
              <a:rPr sz="2000">
                <a:sym typeface="+mn-ea"/>
              </a:rPr>
              <a:t>       3、排版也稍微可以在重新排一下</a:t>
            </a:r>
            <a:endParaRPr sz="2000">
              <a:sym typeface="+mn-ea"/>
            </a:endParaRPr>
          </a:p>
          <a:p>
            <a:endParaRPr sz="2000">
              <a:sym typeface="+mn-ea"/>
            </a:endParaRPr>
          </a:p>
          <a:p>
            <a:r>
              <a:rPr sz="2000">
                <a:sym typeface="+mn-ea"/>
              </a:rPr>
              <a:t>功能：还挺不错的</a:t>
            </a:r>
            <a:endParaRPr sz="2000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42380" y="2078990"/>
            <a:ext cx="5455285" cy="25533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sz="2000"/>
              <a:t>2</a:t>
            </a:r>
            <a:r>
              <a:rPr lang="zh-CN" sz="2000"/>
              <a:t>、</a:t>
            </a:r>
            <a:r>
              <a:rPr sz="2000"/>
              <a:t>王予皞</a:t>
            </a:r>
            <a:endParaRPr sz="2000"/>
          </a:p>
          <a:p>
            <a:pPr algn="l"/>
            <a:r>
              <a:rPr lang="en-US" altLang="zh-CN" sz="2000"/>
              <a:t>界面：</a:t>
            </a:r>
            <a:endParaRPr lang="en-US" altLang="zh-CN" sz="2000"/>
          </a:p>
          <a:p>
            <a:pPr algn="l"/>
            <a:r>
              <a:rPr lang="en-US" altLang="zh-CN" sz="2000"/>
              <a:t>       1</a:t>
            </a:r>
            <a:r>
              <a:rPr lang="zh-CN" altLang="en-US" sz="2000"/>
              <a:t>、</a:t>
            </a:r>
            <a:r>
              <a:rPr lang="en-US" altLang="zh-CN" sz="2000"/>
              <a:t>有个背景太白了，把网站</a:t>
            </a:r>
            <a:endParaRPr lang="en-US" altLang="zh-CN" sz="2000"/>
          </a:p>
          <a:p>
            <a:pPr algn="l"/>
            <a:r>
              <a:rPr lang="en-US" altLang="zh-CN" sz="2000"/>
              <a:t>的字都挡住了，建议换一下</a:t>
            </a:r>
            <a:endParaRPr lang="en-US" altLang="zh-CN" sz="2000"/>
          </a:p>
          <a:p>
            <a:pPr algn="l"/>
            <a:r>
              <a:rPr lang="en-US" altLang="zh-CN" sz="2000"/>
              <a:t>       2</a:t>
            </a:r>
            <a:r>
              <a:rPr lang="zh-CN" altLang="en-US" sz="2000"/>
              <a:t>、</a:t>
            </a:r>
            <a:r>
              <a:rPr lang="en-US" altLang="zh-CN" sz="2000">
                <a:sym typeface="+mn-ea"/>
              </a:rPr>
              <a:t>网站界面看着比较唯美，偏向文艺风。</a:t>
            </a:r>
            <a:endParaRPr lang="en-US" altLang="zh-CN" sz="2000">
              <a:sym typeface="+mn-ea"/>
            </a:endParaRPr>
          </a:p>
          <a:p>
            <a:pPr algn="l"/>
            <a:endParaRPr lang="en-US" altLang="zh-CN" sz="2000"/>
          </a:p>
          <a:p>
            <a:pPr algn="l"/>
            <a:r>
              <a:rPr lang="zh-CN" altLang="en-US" sz="2000"/>
              <a:t>功能</a:t>
            </a:r>
            <a:r>
              <a:rPr lang="en-US" altLang="zh-CN" sz="2000"/>
              <a:t>：</a:t>
            </a:r>
            <a:endParaRPr lang="en-US" altLang="zh-CN" sz="2000"/>
          </a:p>
          <a:p>
            <a:pPr algn="l"/>
            <a:r>
              <a:rPr lang="en-US" altLang="zh-CN" sz="2000"/>
              <a:t>       主要功能一般需要的都有</a:t>
            </a:r>
            <a:r>
              <a:rPr lang="zh-CN" altLang="en-US" sz="2000"/>
              <a:t>，</a:t>
            </a:r>
            <a:r>
              <a:rPr lang="en-US" altLang="zh-CN" sz="2000"/>
              <a:t>总体来说挺OK的</a:t>
            </a:r>
            <a:endParaRPr lang="en-US" altLang="zh-CN" sz="2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340900" y="5365577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6458800" cy="3834581"/>
            <a:chOff x="-29497" y="-29497"/>
            <a:chExt cx="6458800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610616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面向用户（实现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后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06450" y="1917700"/>
            <a:ext cx="500697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、石梦韬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界面：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背景很多样化，给人眼前一亮，可以优化美观一下。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功能：</a:t>
            </a:r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       挺不错的，临时的文件可以存放的,只能传一些小文件，经济允许的话可以试着存大文件.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  <a:p>
            <a:r>
              <a:rPr lang="zh-CN" altLang="en-US" sz="2000">
                <a:sym typeface="+mn-ea"/>
              </a:rPr>
              <a:t>总体评价：值得推广</a:t>
            </a:r>
            <a:endParaRPr lang="zh-CN" altLang="en-US" sz="2000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83985" y="1917700"/>
            <a:ext cx="5687695" cy="34150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4</a:t>
            </a:r>
            <a:r>
              <a:rPr lang="zh-CN" altLang="en-US"/>
              <a:t>、杨枨老师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界面：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       1、整体较为新奇，较多背景随机也还挺不错的，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       2、上传文件这个框太丑了，与背景严重不符，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       3、偶尔有些文字与背景重合，然后文字看不见了，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       4、网站文字有些是中文，有些是英文，有些不符合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网站风格。</a:t>
            </a:r>
            <a:endParaRPr lang="zh-CN" altLang="en-US">
              <a:sym typeface="+mn-ea"/>
            </a:endParaRPr>
          </a:p>
          <a:p>
            <a:pPr algn="l"/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功能：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       1、总体来说所有的主要功能都全部实现了，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只有管理员删除用户以及删除群组没有实现，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       2、当上传文件是非中文时，不能上传和下载成功。</a:t>
            </a: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17930" y="5943600"/>
            <a:ext cx="1069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总的来说就是主要的功能都已经实现了，界面上有一些挺新奇的东西，还有一部分较为一般，有待修改。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6663905" cy="3834581"/>
            <a:chOff x="-29497" y="-29497"/>
            <a:chExt cx="666390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631126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—-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面向用户（再次修改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575435" y="2175510"/>
            <a:ext cx="878395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ym typeface="+mn-ea"/>
              </a:rPr>
              <a:t>英文版网站：101.132.135.234:8080/SKYCLOUD-ENGLISH/</a:t>
            </a:r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endParaRPr lang="zh-CN" altLang="en-US" sz="2800">
              <a:sym typeface="+mn-ea"/>
            </a:endParaRPr>
          </a:p>
          <a:p>
            <a:r>
              <a:rPr lang="zh-CN" altLang="en-US" sz="2800">
                <a:sym typeface="+mn-ea"/>
              </a:rPr>
              <a:t>中文版网站：101.132.135.234:8080/SKYCLOUD-CHINESE/</a:t>
            </a:r>
            <a:endParaRPr lang="zh-CN" altLang="en-US" sz="280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75435" y="5713730"/>
            <a:ext cx="9555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我们在听取了杨枨老师的建议之后进行了修改，由于老师说原来的网站有些英文，有些</a:t>
            </a:r>
            <a:r>
              <a:rPr lang="zh-CN" altLang="en-US"/>
              <a:t>中文，</a:t>
            </a:r>
            <a:endParaRPr lang="zh-CN" altLang="en-US"/>
          </a:p>
          <a:p>
            <a:r>
              <a:rPr lang="zh-CN" altLang="en-US"/>
              <a:t>所以我们改成了两个网站，一个是全部英文的，一个是全部中文的。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9038</Words>
  <Application>WPS 演示</Application>
  <PresentationFormat>宽屏</PresentationFormat>
  <Paragraphs>1320</Paragraphs>
  <Slides>38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38</vt:i4>
      </vt:variant>
    </vt:vector>
  </HeadingPairs>
  <TitlesOfParts>
    <vt:vector size="58" baseType="lpstr">
      <vt:lpstr>Arial</vt:lpstr>
      <vt:lpstr>宋体</vt:lpstr>
      <vt:lpstr>Wingdings</vt:lpstr>
      <vt:lpstr>方正兰亭粗黑简体</vt:lpstr>
      <vt:lpstr>造字工房悦黑演示版细体</vt:lpstr>
      <vt:lpstr>Impact</vt:lpstr>
      <vt:lpstr>微软雅黑</vt:lpstr>
      <vt:lpstr>方正风雅宋简体</vt:lpstr>
      <vt:lpstr>华文细黑</vt:lpstr>
      <vt:lpstr>Times New Roman</vt:lpstr>
      <vt:lpstr>等线</vt:lpstr>
      <vt:lpstr>Arial Rounded MT Bold</vt:lpstr>
      <vt:lpstr>Calibri</vt:lpstr>
      <vt:lpstr>黑体</vt:lpstr>
      <vt:lpstr>Arial Unicode MS</vt:lpstr>
      <vt:lpstr>Calibri Light</vt:lpstr>
      <vt:lpstr>Times New Roman</vt:lpstr>
      <vt:lpstr>Office 主题</vt:lpstr>
      <vt:lpstr>1_Office 主题</vt:lpstr>
      <vt:lpstr>3_Office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Sky123.Org</dc:creator>
  <cp:lastModifiedBy>WPS_1521971531</cp:lastModifiedBy>
  <cp:revision>103</cp:revision>
  <dcterms:created xsi:type="dcterms:W3CDTF">2016-07-01T06:29:00Z</dcterms:created>
  <dcterms:modified xsi:type="dcterms:W3CDTF">2018-06-26T12:54:58Z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  <property fmtid="{D5CDD505-2E9C-101B-9397-08002B2CF9AE}" pid="3" name="KSORubyTemplateID">
    <vt:lpwstr>2</vt:lpwstr>
  </property>
</Properties>
</file>

<file path=docProps/thumbnail.jpeg>
</file>